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9" r:id="rId4"/>
    <p:sldId id="267" r:id="rId5"/>
    <p:sldId id="268" r:id="rId6"/>
    <p:sldId id="271" r:id="rId7"/>
    <p:sldId id="273" r:id="rId8"/>
    <p:sldId id="272" r:id="rId9"/>
    <p:sldId id="260" r:id="rId10"/>
    <p:sldId id="299" r:id="rId11"/>
    <p:sldId id="300" r:id="rId12"/>
    <p:sldId id="305" r:id="rId13"/>
    <p:sldId id="269" r:id="rId14"/>
    <p:sldId id="258" r:id="rId15"/>
    <p:sldId id="262" r:id="rId16"/>
    <p:sldId id="277" r:id="rId17"/>
    <p:sldId id="278" r:id="rId18"/>
    <p:sldId id="276" r:id="rId19"/>
    <p:sldId id="279" r:id="rId20"/>
    <p:sldId id="326" r:id="rId21"/>
    <p:sldId id="327" r:id="rId22"/>
    <p:sldId id="328" r:id="rId23"/>
    <p:sldId id="329" r:id="rId24"/>
    <p:sldId id="274" r:id="rId25"/>
    <p:sldId id="263" r:id="rId26"/>
    <p:sldId id="285" r:id="rId27"/>
    <p:sldId id="282" r:id="rId28"/>
    <p:sldId id="286" r:id="rId29"/>
    <p:sldId id="287" r:id="rId30"/>
    <p:sldId id="288" r:id="rId31"/>
    <p:sldId id="325" r:id="rId32"/>
    <p:sldId id="264" r:id="rId33"/>
    <p:sldId id="291" r:id="rId34"/>
    <p:sldId id="292" r:id="rId35"/>
    <p:sldId id="293" r:id="rId36"/>
    <p:sldId id="295" r:id="rId37"/>
    <p:sldId id="261" r:id="rId38"/>
    <p:sldId id="266" r:id="rId39"/>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on Linn Choo" initials="BLC" lastIdx="1" clrIdx="0">
    <p:extLst>
      <p:ext uri="{19B8F6BF-5375-455C-9EA6-DF929625EA0E}">
        <p15:presenceInfo xmlns:p15="http://schemas.microsoft.com/office/powerpoint/2012/main" userId="837ff7225d2387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54CC"/>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6369" autoAdjust="0"/>
  </p:normalViewPr>
  <p:slideViewPr>
    <p:cSldViewPr snapToGrid="0" snapToObjects="1">
      <p:cViewPr varScale="1">
        <p:scale>
          <a:sx n="98" d="100"/>
          <a:sy n="98" d="100"/>
        </p:scale>
        <p:origin x="907" y="72"/>
      </p:cViewPr>
      <p:guideLst>
        <p:guide orient="horz" pos="1620"/>
        <p:guide pos="2880"/>
      </p:guideLst>
    </p:cSldViewPr>
  </p:slideViewPr>
  <p:outlineViewPr>
    <p:cViewPr>
      <p:scale>
        <a:sx n="33" d="100"/>
        <a:sy n="33" d="100"/>
      </p:scale>
      <p:origin x="0" y="-67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8T22:17:52.261" idx="1">
    <p:pos x="5758"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9F302-854F-40E4-8E99-DF3F8B186024}" type="datetimeFigureOut">
              <a:rPr lang="en-MY" smtClean="0"/>
              <a:t>28/10/2020</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D60AF-BEF0-4D1C-9330-728D54BE17D6}" type="slidenum">
              <a:rPr lang="en-MY" smtClean="0"/>
              <a:t>‹#›</a:t>
            </a:fld>
            <a:endParaRPr lang="en-MY"/>
          </a:p>
        </p:txBody>
      </p:sp>
    </p:spTree>
    <p:extLst>
      <p:ext uri="{BB962C8B-B14F-4D97-AF65-F5344CB8AC3E}">
        <p14:creationId xmlns:p14="http://schemas.microsoft.com/office/powerpoint/2010/main" val="375288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2w6kYzTbr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t2w6kYzTbr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t2w6kYzTbr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ink.springer.com/article/10.1007/s13244-018-0639-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ink.springer.com/article/10.1007/s13244-018-0639-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ink.springer.com/article/10.1007/s13244-018-0639-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ink.springer.com/article/10.1007/s13244-018-0639-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owardsdatascience.com/adam-optimization-algorithm-1cdc9b12724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nimarom.ru/pan_kaluga.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lassboxmedicine.com/2019/10/06/cnn-heat-maps-gradients-vs-deconvnets-vs-guided-backpropagatio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rxiv.org/pdf/1810.03292.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ifelong-navigation.eu/files/naseer14aaai.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good day! I am Boon Linn. Today, I am going to present to you my master thesis on “Spatial representation of a virtual environment in a deep neural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Y"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MY" dirty="0"/>
          </a:p>
          <a:p>
            <a:pPr marL="0" marR="0" lvl="0" indent="0" algn="l" defTabSz="914400" rtl="0" eaLnBrk="1" fontAlgn="auto" latinLnBrk="0" hangingPunct="1">
              <a:lnSpc>
                <a:spcPct val="100000"/>
              </a:lnSpc>
              <a:spcBef>
                <a:spcPts val="0"/>
              </a:spcBef>
              <a:spcAft>
                <a:spcPts val="0"/>
              </a:spcAft>
              <a:buClrTx/>
              <a:buSzTx/>
              <a:buFontTx/>
              <a:buNone/>
              <a:tabLst/>
              <a:defRPr/>
            </a:pPr>
            <a:r>
              <a:rPr lang="en-MY" dirty="0"/>
              <a:t>#################################################################################################################################</a:t>
            </a:r>
          </a:p>
          <a:p>
            <a:endParaRPr lang="en-US" dirty="0"/>
          </a:p>
          <a:p>
            <a:r>
              <a:rPr lang="en-US" dirty="0"/>
              <a:t>Hi: https://images.app.goo.gl/EfLUczb1VA64v7b37</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a:t>
            </a:fld>
            <a:endParaRPr lang="en-MY"/>
          </a:p>
        </p:txBody>
      </p:sp>
    </p:spTree>
    <p:extLst>
      <p:ext uri="{BB962C8B-B14F-4D97-AF65-F5344CB8AC3E}">
        <p14:creationId xmlns:p14="http://schemas.microsoft.com/office/powerpoint/2010/main" val="342209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hlinkClick r:id="rId3"/>
              </a:rPr>
              <a:t>https://www.youtube.com/watch?v=t2w6kYzTbr8</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10</a:t>
            </a:fld>
            <a:endParaRPr lang="en-MY"/>
          </a:p>
        </p:txBody>
      </p:sp>
    </p:spTree>
    <p:extLst>
      <p:ext uri="{BB962C8B-B14F-4D97-AF65-F5344CB8AC3E}">
        <p14:creationId xmlns:p14="http://schemas.microsoft.com/office/powerpoint/2010/main" val="380586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hlinkClick r:id="rId3"/>
              </a:rPr>
              <a:t>https://www.youtube.com/watch?v=t2w6kYzTbr8</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11</a:t>
            </a:fld>
            <a:endParaRPr lang="en-MY"/>
          </a:p>
        </p:txBody>
      </p:sp>
    </p:spTree>
    <p:extLst>
      <p:ext uri="{BB962C8B-B14F-4D97-AF65-F5344CB8AC3E}">
        <p14:creationId xmlns:p14="http://schemas.microsoft.com/office/powerpoint/2010/main" val="59091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hlinkClick r:id="rId3"/>
              </a:rPr>
              <a:t>https://www.youtube.com/watch?v=t2w6kYzTbr8</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12</a:t>
            </a:fld>
            <a:endParaRPr lang="en-MY"/>
          </a:p>
        </p:txBody>
      </p:sp>
    </p:spTree>
    <p:extLst>
      <p:ext uri="{BB962C8B-B14F-4D97-AF65-F5344CB8AC3E}">
        <p14:creationId xmlns:p14="http://schemas.microsoft.com/office/powerpoint/2010/main" val="157763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b="0" i="0" u="none" baseline="0" dirty="0"/>
              <a:t>These prior successes do not stop scientists like you and young researchers like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b="0" i="0" u="none" baseline="0" dirty="0"/>
              <a:t>Neuroscientists have previously tried using Virtual Reality alongside with fMRI studies and found grid cell-like representations</a:t>
            </a:r>
            <a:endParaRPr lang="en-MY" b="0" i="0" u="none" strike="sngStrik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baseline="0" dirty="0"/>
              <a:t>Some of them such as </a:t>
            </a:r>
            <a:r>
              <a:rPr lang="en-US" b="0" i="0" u="none" baseline="0" dirty="0" err="1"/>
              <a:t>Banino</a:t>
            </a:r>
            <a:r>
              <a:rPr lang="en-US" b="0" i="0" u="none" baseline="0" dirty="0"/>
              <a:t> and Cueva have also tried to investigate path integration in simulated agents with recurrent neural networks (RNNs) and similarly found grid representations, along with other types of spatial cells</a:t>
            </a:r>
            <a:endParaRPr lang="en-MY" b="0" i="0" u="none" baseline="0" dirty="0"/>
          </a:p>
          <a:p>
            <a:pPr marL="0" indent="0">
              <a:buFont typeface="Arial" panose="020B0604020202020204" pitchFamily="34" charset="0"/>
              <a:buNone/>
            </a:pPr>
            <a:endParaRPr lang="en-MY" dirty="0"/>
          </a:p>
          <a:p>
            <a:pPr marL="0" indent="0">
              <a:buFont typeface="Arial" panose="020B0604020202020204" pitchFamily="34" charset="0"/>
              <a:buNone/>
            </a:pPr>
            <a:endParaRPr lang="en-MY"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MY" b="0" i="1" u="none" baseline="0" dirty="0"/>
          </a:p>
          <a:p>
            <a:pPr marL="0" indent="0">
              <a:buFont typeface="Arial" panose="020B0604020202020204" pitchFamily="34" charset="0"/>
              <a:buNone/>
            </a:pPr>
            <a:r>
              <a:rPr lang="en-MY" b="0" i="0" u="none" baseline="0" dirty="0"/>
              <a:t>Top Right: https://images.app.goo.gl/wiuCxg6p5Tj9FCvJ6</a:t>
            </a:r>
          </a:p>
          <a:p>
            <a:pPr marL="0" indent="0">
              <a:buFont typeface="Arial" panose="020B0604020202020204" pitchFamily="34" charset="0"/>
              <a:buNone/>
            </a:pPr>
            <a:r>
              <a:rPr lang="en-MY" b="0" i="0" u="none" baseline="0" dirty="0"/>
              <a:t>Centre (Grid): https://images.app.goo.gl/UUpzFeYKoKVdaxcr6</a:t>
            </a:r>
          </a:p>
          <a:p>
            <a:pPr marL="0" indent="0">
              <a:buFont typeface="Arial" panose="020B0604020202020204" pitchFamily="34" charset="0"/>
              <a:buNone/>
            </a:pPr>
            <a:r>
              <a:rPr lang="en-MY" b="0" i="0" u="none" baseline="0" dirty="0"/>
              <a:t>Left: https://images.app.goo.gl/UJ1dJwTjt7ZtQtvC6 (from </a:t>
            </a:r>
            <a:r>
              <a:rPr lang="en-MY" b="0" i="0" u="none" baseline="0" dirty="0" err="1"/>
              <a:t>Banino</a:t>
            </a:r>
            <a:r>
              <a:rPr lang="en-MY" b="0" i="0" u="none" baseline="0" dirty="0"/>
              <a:t>)</a:t>
            </a:r>
          </a:p>
        </p:txBody>
      </p:sp>
      <p:sp>
        <p:nvSpPr>
          <p:cNvPr id="4" name="Slide Number Placeholder 3"/>
          <p:cNvSpPr>
            <a:spLocks noGrp="1"/>
          </p:cNvSpPr>
          <p:nvPr>
            <p:ph type="sldNum" sz="quarter" idx="5"/>
          </p:nvPr>
        </p:nvSpPr>
        <p:spPr/>
        <p:txBody>
          <a:bodyPr/>
          <a:lstStyle/>
          <a:p>
            <a:fld id="{ADBD60AF-BEF0-4D1C-9330-728D54BE17D6}" type="slidenum">
              <a:rPr lang="en-MY" smtClean="0"/>
              <a:t>13</a:t>
            </a:fld>
            <a:endParaRPr lang="en-MY"/>
          </a:p>
        </p:txBody>
      </p:sp>
    </p:spTree>
    <p:extLst>
      <p:ext uri="{BB962C8B-B14F-4D97-AF65-F5344CB8AC3E}">
        <p14:creationId xmlns:p14="http://schemas.microsoft.com/office/powerpoint/2010/main" val="400088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b="0" i="0" u="none" baseline="0" dirty="0"/>
              <a:t>Summing what previously mentioned, our team also have a lab-built virtual environment known as </a:t>
            </a:r>
            <a:r>
              <a:rPr lang="en-MY" b="0" i="0" u="none" baseline="0" dirty="0" err="1"/>
              <a:t>Donderstown</a:t>
            </a:r>
            <a:r>
              <a:rPr lang="en-MY" b="0" i="0" u="none" baseline="0" dirty="0"/>
              <a:t>, which was used by </a:t>
            </a:r>
            <a:r>
              <a:rPr lang="en-MY" b="0" i="0" u="none" baseline="0" dirty="0" err="1"/>
              <a:t>Bellmund</a:t>
            </a:r>
            <a:r>
              <a:rPr lang="en-MY" b="0" i="0" u="none" baseline="0" dirty="0"/>
              <a:t> and </a:t>
            </a:r>
            <a:r>
              <a:rPr lang="en-MY" b="0" i="0" u="none" baseline="0" dirty="0" err="1"/>
              <a:t>Deuker</a:t>
            </a:r>
            <a:r>
              <a:rPr lang="en-MY" b="0" i="0" u="none" baseline="0" dirty="0"/>
              <a:t> who have discovered grid-like representation in their VR-fMRI navigation studies. The </a:t>
            </a:r>
            <a:r>
              <a:rPr lang="en-MY" b="0" i="0" u="none" baseline="0" dirty="0" err="1"/>
              <a:t>Donderstown</a:t>
            </a:r>
            <a:r>
              <a:rPr lang="en-MY" b="0" i="0" u="none" baseline="0" dirty="0"/>
              <a:t> was built using UDK (</a:t>
            </a:r>
            <a:r>
              <a:rPr lang="en-MY" sz="1800" b="0" i="0" dirty="0">
                <a:solidFill>
                  <a:srgbClr val="000000"/>
                </a:solidFill>
                <a:effectLst/>
                <a:latin typeface="Verdana" panose="020B0604030504040204" pitchFamily="34" charset="0"/>
              </a:rPr>
              <a:t>Unreal Development Kit</a:t>
            </a:r>
            <a:r>
              <a:rPr lang="en-MY" b="0" i="0" u="none" baseline="0" dirty="0"/>
              <a:t>) and was largely influenced by the old-style German town design.</a:t>
            </a:r>
          </a:p>
          <a:p>
            <a:pPr marL="171450" indent="-171450">
              <a:buFont typeface="Arial" panose="020B0604020202020204" pitchFamily="34" charset="0"/>
              <a:buChar char="•"/>
            </a:pPr>
            <a:r>
              <a:rPr lang="en-MY" b="0" i="0" u="none" baseline="0" dirty="0"/>
              <a:t>Alongside, per inspired by the findings in spatial cognition and improvement of SLAM, </a:t>
            </a:r>
            <a:r>
              <a:rPr lang="en-MY" sz="1200" kern="1200" dirty="0">
                <a:solidFill>
                  <a:schemeClr val="tx1"/>
                </a:solidFill>
                <a:effectLst/>
                <a:latin typeface="+mn-lt"/>
                <a:ea typeface="+mn-ea"/>
                <a:cs typeface="+mn-cs"/>
              </a:rPr>
              <a:t>we wonder if we can train the neural network using just the snapshots from </a:t>
            </a:r>
            <a:r>
              <a:rPr lang="en-MY" sz="1200" kern="1200" dirty="0" err="1">
                <a:solidFill>
                  <a:schemeClr val="tx1"/>
                </a:solidFill>
                <a:effectLst/>
                <a:latin typeface="+mn-lt"/>
                <a:ea typeface="+mn-ea"/>
                <a:cs typeface="+mn-cs"/>
              </a:rPr>
              <a:t>Donderstown</a:t>
            </a:r>
            <a:r>
              <a:rPr lang="en-MY"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MY" sz="1200" kern="1200" dirty="0">
                <a:solidFill>
                  <a:schemeClr val="tx1"/>
                </a:solidFill>
                <a:effectLst/>
                <a:latin typeface="+mn-lt"/>
                <a:ea typeface="+mn-ea"/>
                <a:cs typeface="+mn-cs"/>
              </a:rPr>
              <a:t>While we are asking these, we wonder how do we let the positions of </a:t>
            </a:r>
            <a:r>
              <a:rPr lang="en-MY" sz="1200" kern="1200" dirty="0" err="1">
                <a:solidFill>
                  <a:schemeClr val="tx1"/>
                </a:solidFill>
                <a:effectLst/>
                <a:latin typeface="+mn-lt"/>
                <a:ea typeface="+mn-ea"/>
                <a:cs typeface="+mn-cs"/>
              </a:rPr>
              <a:t>Donderstown</a:t>
            </a:r>
            <a:r>
              <a:rPr lang="en-MY" sz="1200" kern="1200" dirty="0">
                <a:solidFill>
                  <a:schemeClr val="tx1"/>
                </a:solidFill>
                <a:effectLst/>
                <a:latin typeface="+mn-lt"/>
                <a:ea typeface="+mn-ea"/>
                <a:cs typeface="+mn-cs"/>
              </a:rPr>
              <a:t> getting uncovered by the neural network?</a:t>
            </a:r>
          </a:p>
          <a:p>
            <a:pPr marL="171450" indent="-171450">
              <a:buFont typeface="Arial" panose="020B0604020202020204" pitchFamily="34" charset="0"/>
              <a:buChar char="•"/>
            </a:pPr>
            <a:r>
              <a:rPr lang="en-MY" sz="1200" kern="1200" dirty="0">
                <a:solidFill>
                  <a:schemeClr val="tx1"/>
                </a:solidFill>
                <a:effectLst/>
                <a:latin typeface="+mn-lt"/>
                <a:ea typeface="+mn-ea"/>
                <a:cs typeface="+mn-cs"/>
              </a:rPr>
              <a:t>Besides, we must also determine the right type of deep neural network to be used.</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MY" b="0" i="0" u="none" baseline="0" dirty="0"/>
          </a:p>
          <a:p>
            <a:pPr marL="171450" indent="-171450">
              <a:buFont typeface="Arial" panose="020B0604020202020204" pitchFamily="34" charset="0"/>
              <a:buChar char="•"/>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14</a:t>
            </a:fld>
            <a:endParaRPr lang="en-MY"/>
          </a:p>
        </p:txBody>
      </p:sp>
    </p:spTree>
    <p:extLst>
      <p:ext uri="{BB962C8B-B14F-4D97-AF65-F5344CB8AC3E}">
        <p14:creationId xmlns:p14="http://schemas.microsoft.com/office/powerpoint/2010/main" val="146533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After some evaluation, we decided to build a</a:t>
            </a:r>
          </a:p>
          <a:p>
            <a:pPr marL="171450" indent="-171450">
              <a:buFont typeface="Arial" panose="020B0604020202020204" pitchFamily="34" charset="0"/>
              <a:buChar char="•"/>
            </a:pPr>
            <a:r>
              <a:rPr lang="en-MY" dirty="0"/>
              <a:t>deep convolutional neural networks (CNN) to process our </a:t>
            </a:r>
            <a:r>
              <a:rPr lang="en-MY" dirty="0" err="1"/>
              <a:t>Donderstown’s</a:t>
            </a:r>
            <a:r>
              <a:rPr lang="en-MY" dirty="0"/>
              <a:t> snapshots. This is because CNN are</a:t>
            </a:r>
          </a:p>
          <a:p>
            <a:pPr marL="171450" indent="-171450">
              <a:buFont typeface="Arial" panose="020B0604020202020204" pitchFamily="34" charset="0"/>
              <a:buChar char="•"/>
            </a:pPr>
            <a:r>
              <a:rPr lang="en-MY" dirty="0"/>
              <a:t>Effective for image processing and able to learn the detailed input features via both</a:t>
            </a:r>
          </a:p>
          <a:p>
            <a:pPr marL="171450" indent="-171450">
              <a:buFont typeface="Arial" panose="020B0604020202020204" pitchFamily="34" charset="0"/>
              <a:buChar char="•"/>
            </a:pPr>
            <a:r>
              <a:rPr lang="en-MY" dirty="0"/>
              <a:t>Feedforward and backpropagation. This </a:t>
            </a:r>
            <a:r>
              <a:rPr lang="en-US" dirty="0"/>
              <a:t>coupling allows one to find out the values of the hidden layer as well as enabling weighted learning</a:t>
            </a:r>
            <a:endParaRPr lang="en-MY" dirty="0"/>
          </a:p>
          <a:p>
            <a:pPr marL="171450" indent="-171450">
              <a:buFont typeface="Arial" panose="020B0604020202020204" pitchFamily="34" charset="0"/>
              <a:buChar char="•"/>
            </a:pPr>
            <a:r>
              <a:rPr lang="en-MY" dirty="0"/>
              <a:t>One special thing about CNNs is that </a:t>
            </a:r>
            <a:r>
              <a:rPr lang="en-US" dirty="0"/>
              <a:t>CNN nodes are only connected to a small region from previous layers, which helps to reduce overfitting.</a:t>
            </a:r>
            <a:endParaRPr lang="en-MY" dirty="0"/>
          </a:p>
          <a:p>
            <a:pPr marL="171450" indent="-171450">
              <a:buFont typeface="Arial" panose="020B0604020202020204" pitchFamily="34" charset="0"/>
              <a:buChar char="•"/>
            </a:pPr>
            <a:r>
              <a:rPr lang="en-MY" dirty="0"/>
              <a:t>Using 652,720 non-uniform snapshots covering </a:t>
            </a:r>
            <a:r>
              <a:rPr lang="en-MY" dirty="0" err="1"/>
              <a:t>Donderstown</a:t>
            </a:r>
            <a:r>
              <a:rPr lang="en-MY" dirty="0"/>
              <a:t> at 8 different angles which differ by </a:t>
            </a:r>
            <a:r>
              <a:rPr lang="en-US" dirty="0"/>
              <a:t>45° in 1st person view at ground level as our raw data,</a:t>
            </a:r>
          </a:p>
          <a:p>
            <a:pPr marL="171450" indent="-171450">
              <a:buFont typeface="Arial" panose="020B0604020202020204" pitchFamily="34" charset="0"/>
              <a:buChar char="•"/>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15</a:t>
            </a:fld>
            <a:endParaRPr lang="en-MY"/>
          </a:p>
        </p:txBody>
      </p:sp>
    </p:spTree>
    <p:extLst>
      <p:ext uri="{BB962C8B-B14F-4D97-AF65-F5344CB8AC3E}">
        <p14:creationId xmlns:p14="http://schemas.microsoft.com/office/powerpoint/2010/main" val="64540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And taking the maximum X and Y positions, we first divided the map into 25 even grids to obtain new XY coordinates.</a:t>
            </a:r>
          </a:p>
          <a:p>
            <a:pPr marL="171450" indent="-171450">
              <a:buFont typeface="Arial" panose="020B0604020202020204" pitchFamily="34" charset="0"/>
              <a:buChar char="•"/>
            </a:pPr>
            <a:r>
              <a:rPr lang="en-MY" dirty="0"/>
              <a:t>Original coordinates which are closest to the </a:t>
            </a:r>
            <a:r>
              <a:rPr lang="en-MY" dirty="0" err="1"/>
              <a:t>newXY</a:t>
            </a:r>
            <a:r>
              <a:rPr lang="en-MY" dirty="0"/>
              <a:t> are then selected.</a:t>
            </a:r>
          </a:p>
          <a:p>
            <a:pPr marL="171450" indent="-171450">
              <a:buFont typeface="Arial" panose="020B0604020202020204" pitchFamily="34" charset="0"/>
              <a:buChar char="•"/>
            </a:pPr>
            <a:r>
              <a:rPr lang="en-US" dirty="0"/>
              <a:t>This step is mainly to prevent the model from being biased towards one specific coordinate in the virtual environment.</a:t>
            </a:r>
            <a:endParaRPr lang="en-MY" dirty="0"/>
          </a:p>
          <a:p>
            <a:pPr marL="171450" indent="-171450">
              <a:buFont typeface="Arial" panose="020B0604020202020204" pitchFamily="34" charset="0"/>
              <a:buChar char="•"/>
            </a:pPr>
            <a:r>
              <a:rPr lang="en-MY" dirty="0"/>
              <a:t>In the data pre-processing, we also distribute alternate angles into training (X) and testing (+) data.</a:t>
            </a:r>
          </a:p>
        </p:txBody>
      </p:sp>
      <p:sp>
        <p:nvSpPr>
          <p:cNvPr id="4" name="Slide Number Placeholder 3"/>
          <p:cNvSpPr>
            <a:spLocks noGrp="1"/>
          </p:cNvSpPr>
          <p:nvPr>
            <p:ph type="sldNum" sz="quarter" idx="5"/>
          </p:nvPr>
        </p:nvSpPr>
        <p:spPr/>
        <p:txBody>
          <a:bodyPr/>
          <a:lstStyle/>
          <a:p>
            <a:fld id="{ADBD60AF-BEF0-4D1C-9330-728D54BE17D6}" type="slidenum">
              <a:rPr lang="en-MY" smtClean="0"/>
              <a:t>16</a:t>
            </a:fld>
            <a:endParaRPr lang="en-MY"/>
          </a:p>
        </p:txBody>
      </p:sp>
    </p:spTree>
    <p:extLst>
      <p:ext uri="{BB962C8B-B14F-4D97-AF65-F5344CB8AC3E}">
        <p14:creationId xmlns:p14="http://schemas.microsoft.com/office/powerpoint/2010/main" val="260186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Thereafter, the selected data are normalized and rescaled into 0 to 1 range to speed up the training process.</a:t>
            </a:r>
          </a:p>
        </p:txBody>
      </p:sp>
      <p:sp>
        <p:nvSpPr>
          <p:cNvPr id="4" name="Slide Number Placeholder 3"/>
          <p:cNvSpPr>
            <a:spLocks noGrp="1"/>
          </p:cNvSpPr>
          <p:nvPr>
            <p:ph type="sldNum" sz="quarter" idx="5"/>
          </p:nvPr>
        </p:nvSpPr>
        <p:spPr/>
        <p:txBody>
          <a:bodyPr/>
          <a:lstStyle/>
          <a:p>
            <a:fld id="{ADBD60AF-BEF0-4D1C-9330-728D54BE17D6}" type="slidenum">
              <a:rPr lang="en-MY" smtClean="0"/>
              <a:t>17</a:t>
            </a:fld>
            <a:endParaRPr lang="en-MY"/>
          </a:p>
        </p:txBody>
      </p:sp>
    </p:spTree>
    <p:extLst>
      <p:ext uri="{BB962C8B-B14F-4D97-AF65-F5344CB8AC3E}">
        <p14:creationId xmlns:p14="http://schemas.microsoft.com/office/powerpoint/2010/main" val="198921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Using the original size of input, we feed the selected data into our model that composed of 13 Conv2D layers that have a kernel size of 7x7 to segment and correlate the features in the data. We also included dropout and stride in the layers to reduce overfitting and to speed up the training.</a:t>
            </a:r>
          </a:p>
          <a:p>
            <a:pPr marL="171450" indent="-171450">
              <a:buFont typeface="Arial" panose="020B0604020202020204" pitchFamily="34" charset="0"/>
              <a:buChar char="•"/>
            </a:pPr>
            <a:r>
              <a:rPr lang="en-MY" dirty="0"/>
              <a:t>These convolved features are eventually being flatten and vectorized to predict the </a:t>
            </a:r>
            <a:r>
              <a:rPr lang="en-MY" dirty="0" err="1"/>
              <a:t>xy</a:t>
            </a:r>
            <a:r>
              <a:rPr lang="en-MY" dirty="0"/>
              <a:t> output.</a:t>
            </a:r>
          </a:p>
          <a:p>
            <a:pPr marL="171450" indent="-171450">
              <a:buFont typeface="Arial" panose="020B0604020202020204" pitchFamily="34" charset="0"/>
              <a:buChar char="•"/>
            </a:pPr>
            <a:r>
              <a:rPr lang="en-MY" dirty="0"/>
              <a:t>Same padding is used to ensure the input and output (images) are having the same sizes.</a:t>
            </a:r>
          </a:p>
          <a:p>
            <a:pPr marL="171450" indent="-171450">
              <a:buFont typeface="Arial" panose="020B0604020202020204" pitchFamily="34" charset="0"/>
              <a:buChar char="•"/>
            </a:pPr>
            <a:r>
              <a:rPr lang="en-MY" dirty="0"/>
              <a:t>And to your acknowledgement, we used </a:t>
            </a:r>
            <a:r>
              <a:rPr lang="en-MY" dirty="0" err="1"/>
              <a:t>relu</a:t>
            </a:r>
            <a:r>
              <a:rPr lang="en-MY" dirty="0"/>
              <a:t> activation which would turn negative inputs into 0 in the convolution layers and linear for the dense layer.</a:t>
            </a:r>
          </a:p>
          <a:p>
            <a:pPr marL="171450" indent="-171450">
              <a:buFont typeface="Arial" panose="020B0604020202020204" pitchFamily="34" charset="0"/>
              <a:buChar char="•"/>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18</a:t>
            </a:fld>
            <a:endParaRPr lang="en-MY"/>
          </a:p>
        </p:txBody>
      </p:sp>
    </p:spTree>
    <p:extLst>
      <p:ext uri="{BB962C8B-B14F-4D97-AF65-F5344CB8AC3E}">
        <p14:creationId xmlns:p14="http://schemas.microsoft.com/office/powerpoint/2010/main" val="357845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Since we are using a Conv2D, kernel = filter. It is a mask or convolution matrix of weights that help to classify, segment and correlate features in the data.</a:t>
            </a:r>
          </a:p>
        </p:txBody>
      </p:sp>
      <p:sp>
        <p:nvSpPr>
          <p:cNvPr id="4" name="Slide Number Placeholder 3"/>
          <p:cNvSpPr>
            <a:spLocks noGrp="1"/>
          </p:cNvSpPr>
          <p:nvPr>
            <p:ph type="sldNum" sz="quarter" idx="5"/>
          </p:nvPr>
        </p:nvSpPr>
        <p:spPr/>
        <p:txBody>
          <a:bodyPr/>
          <a:lstStyle/>
          <a:p>
            <a:fld id="{ADBD60AF-BEF0-4D1C-9330-728D54BE17D6}" type="slidenum">
              <a:rPr lang="en-MY" smtClean="0"/>
              <a:t>19</a:t>
            </a:fld>
            <a:endParaRPr lang="en-MY"/>
          </a:p>
        </p:txBody>
      </p:sp>
    </p:spTree>
    <p:extLst>
      <p:ext uri="{BB962C8B-B14F-4D97-AF65-F5344CB8AC3E}">
        <p14:creationId xmlns:p14="http://schemas.microsoft.com/office/powerpoint/2010/main" val="121909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I believe everyone here have been travelled abroad or visiting a new mall before, yet you still manage to find your route to get back to your hotel or retrieve your car. </a:t>
            </a:r>
          </a:p>
          <a:p>
            <a:pPr marL="171450" indent="-171450">
              <a:buFont typeface="Arial" panose="020B0604020202020204" pitchFamily="34" charset="0"/>
              <a:buChar char="•"/>
            </a:pPr>
            <a:r>
              <a:rPr lang="en-MY" dirty="0"/>
              <a:t>Similarly, the animals are also capable of finding their ways to go home and foraging around for food and mating.</a:t>
            </a:r>
          </a:p>
          <a:p>
            <a:pPr marL="171450" indent="-171450">
              <a:buFont typeface="Arial" panose="020B0604020202020204" pitchFamily="34" charset="0"/>
              <a:buChar char="•"/>
            </a:pPr>
            <a:endParaRPr lang="en-MY"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MY" dirty="0"/>
          </a:p>
          <a:p>
            <a:pPr marL="0" indent="0">
              <a:buFont typeface="Arial" panose="020B0604020202020204" pitchFamily="34" charset="0"/>
              <a:buNone/>
            </a:pPr>
            <a:r>
              <a:rPr lang="en-MY" dirty="0"/>
              <a:t>Background: https://images.app.goo.gl/bowNirL6uYhXFvpdA</a:t>
            </a:r>
          </a:p>
          <a:p>
            <a:pPr marL="0" indent="0">
              <a:buFont typeface="Arial" panose="020B0604020202020204" pitchFamily="34" charset="0"/>
              <a:buNone/>
            </a:pPr>
            <a:r>
              <a:rPr lang="en-MY" dirty="0"/>
              <a:t>Pigeon: https://images.app.goo.gl/YUkegYzU6xKVhN3o7</a:t>
            </a:r>
          </a:p>
          <a:p>
            <a:pPr marL="0" indent="0">
              <a:buFont typeface="Arial" panose="020B0604020202020204" pitchFamily="34" charset="0"/>
              <a:buNone/>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a:t>
            </a:fld>
            <a:endParaRPr lang="en-MY"/>
          </a:p>
        </p:txBody>
      </p:sp>
    </p:spTree>
    <p:extLst>
      <p:ext uri="{BB962C8B-B14F-4D97-AF65-F5344CB8AC3E}">
        <p14:creationId xmlns:p14="http://schemas.microsoft.com/office/powerpoint/2010/main" val="932784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hlinkClick r:id="rId3"/>
              </a:rPr>
              <a:t>https://link.springer.com/article/10.1007/s13244-018-0639-9</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20</a:t>
            </a:fld>
            <a:endParaRPr lang="en-MY"/>
          </a:p>
        </p:txBody>
      </p:sp>
    </p:spTree>
    <p:extLst>
      <p:ext uri="{BB962C8B-B14F-4D97-AF65-F5344CB8AC3E}">
        <p14:creationId xmlns:p14="http://schemas.microsoft.com/office/powerpoint/2010/main" val="338829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hlinkClick r:id="rId3"/>
              </a:rPr>
              <a:t>https://link.springer.com/article/10.1007/s13244-018-0639-9</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21</a:t>
            </a:fld>
            <a:endParaRPr lang="en-MY"/>
          </a:p>
        </p:txBody>
      </p:sp>
    </p:spTree>
    <p:extLst>
      <p:ext uri="{BB962C8B-B14F-4D97-AF65-F5344CB8AC3E}">
        <p14:creationId xmlns:p14="http://schemas.microsoft.com/office/powerpoint/2010/main" val="213569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hlinkClick r:id="rId3"/>
              </a:rPr>
              <a:t>https://link.springer.com/article/10.1007/s13244-018-0639-9</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22</a:t>
            </a:fld>
            <a:endParaRPr lang="en-MY"/>
          </a:p>
        </p:txBody>
      </p:sp>
    </p:spTree>
    <p:extLst>
      <p:ext uri="{BB962C8B-B14F-4D97-AF65-F5344CB8AC3E}">
        <p14:creationId xmlns:p14="http://schemas.microsoft.com/office/powerpoint/2010/main" val="2130045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hlinkClick r:id="rId3"/>
              </a:rPr>
              <a:t>https://link.springer.com/article/10.1007/s13244-018-0639-9</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23</a:t>
            </a:fld>
            <a:endParaRPr lang="en-MY"/>
          </a:p>
        </p:txBody>
      </p:sp>
    </p:spTree>
    <p:extLst>
      <p:ext uri="{BB962C8B-B14F-4D97-AF65-F5344CB8AC3E}">
        <p14:creationId xmlns:p14="http://schemas.microsoft.com/office/powerpoint/2010/main" val="221220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just so you know, we used Adam that was largely recommended by data scientists including the Stanford Vision and Learning Lab as our optimizer and </a:t>
            </a:r>
            <a:r>
              <a:rPr lang="en-US" dirty="0" err="1"/>
              <a:t>mae</a:t>
            </a:r>
            <a:r>
              <a:rPr lang="en-US" dirty="0"/>
              <a:t> as loss function.</a:t>
            </a:r>
          </a:p>
          <a:p>
            <a:pPr marL="171450" indent="-171450">
              <a:buFont typeface="Arial" panose="020B0604020202020204" pitchFamily="34" charset="0"/>
              <a:buChar char="•"/>
            </a:pPr>
            <a:r>
              <a:rPr lang="en-US" dirty="0"/>
              <a:t>Adam was specifically claimed for working well with non-stationary objectives and sparse (noisy) gradients, while suitable for large datasets, and requires little tuning. Besides, the main point is it is supporting adaptive learning rate.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endParaRPr lang="en-MY" dirty="0">
              <a:hlinkClick r:id="rId3"/>
            </a:endParaRPr>
          </a:p>
          <a:p>
            <a:pPr marL="171450" indent="-171450">
              <a:buFont typeface="Arial" panose="020B0604020202020204" pitchFamily="34" charset="0"/>
              <a:buChar char="•"/>
            </a:pPr>
            <a:r>
              <a:rPr lang="en-MY" dirty="0">
                <a:hlinkClick r:id="rId3"/>
              </a:rPr>
              <a:t>https://towardsdatascience.com/adam-optimization-algorithm-1cdc9b12724a</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24</a:t>
            </a:fld>
            <a:endParaRPr lang="en-MY"/>
          </a:p>
        </p:txBody>
      </p:sp>
    </p:spTree>
    <p:extLst>
      <p:ext uri="{BB962C8B-B14F-4D97-AF65-F5344CB8AC3E}">
        <p14:creationId xmlns:p14="http://schemas.microsoft.com/office/powerpoint/2010/main" val="165711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Based on our model, we realized that using 0.00001 (1e-05) as our initial learning rate would generate the best outcome.</a:t>
            </a:r>
          </a:p>
          <a:p>
            <a:pPr marL="171450" indent="-171450">
              <a:buFont typeface="Arial" panose="020B0604020202020204" pitchFamily="34" charset="0"/>
              <a:buChar char="•"/>
            </a:pPr>
            <a:r>
              <a:rPr lang="en-MY" dirty="0"/>
              <a:t>For instance, when we were checking on the losses plots against epochs, they seems to be indicating a good </a:t>
            </a:r>
            <a:r>
              <a:rPr lang="en-MY" dirty="0" err="1"/>
              <a:t>lr</a:t>
            </a:r>
            <a:r>
              <a:rPr lang="en-MY" dirty="0"/>
              <a:t>, </a:t>
            </a:r>
            <a:r>
              <a:rPr lang="en-MY" dirty="0" err="1"/>
              <a:t>mse</a:t>
            </a:r>
            <a:r>
              <a:rPr lang="en-MY" dirty="0"/>
              <a:t> further validated this indication. The blue lines in the plots here representing the training dataset while the orange lines representing the testing dataset.</a:t>
            </a:r>
          </a:p>
          <a:p>
            <a:pPr marL="171450" indent="-171450">
              <a:buFont typeface="Arial" panose="020B0604020202020204" pitchFamily="34" charset="0"/>
              <a:buChar char="•"/>
            </a:pPr>
            <a:r>
              <a:rPr lang="en-MY" dirty="0"/>
              <a:t>On the other hand, when we were looking at the accuracy plots, they showed a small overfitting and high accuracy, with the training dataset achieved more than 90% while the testing dataset achieved more than 80% starting around 70 epochs.</a:t>
            </a:r>
          </a:p>
          <a:p>
            <a:pPr marL="171450" indent="-171450">
              <a:buFont typeface="Arial" panose="020B0604020202020204" pitchFamily="34" charset="0"/>
              <a:buChar char="•"/>
            </a:pPr>
            <a:r>
              <a:rPr lang="en-MY" dirty="0"/>
              <a:t>Subsequently,  both the training and</a:t>
            </a:r>
          </a:p>
          <a:p>
            <a:pPr marL="171450" indent="-171450">
              <a:buFont typeface="Arial" panose="020B0604020202020204" pitchFamily="34" charset="0"/>
              <a:buChar char="•"/>
            </a:pPr>
            <a:r>
              <a:rPr lang="en-MY" dirty="0"/>
              <a:t>Testing datasets </a:t>
            </a:r>
            <a:r>
              <a:rPr lang="en-US" dirty="0"/>
              <a:t>showed good generalization (with evenly distributed prediction per indicated by the red dots, and low error per indicated by the density of the black line in the maps which linking the red predicted position dots with the blue actual position dots)</a:t>
            </a:r>
          </a:p>
          <a:p>
            <a:pPr marL="171450" indent="-171450">
              <a:buFont typeface="Arial" panose="020B0604020202020204" pitchFamily="34" charset="0"/>
              <a:buChar char="•"/>
            </a:pPr>
            <a:r>
              <a:rPr lang="en-US" dirty="0"/>
              <a:t>Also, when we tried to plot the XY Euclidean error with a cartesian to polar plot to have a clearer overview of the deviation between the actual and predicted value using the testing dataset, we observed that our model works well with very low error as shown by the dark purple dots which mainly clustered around 0, while the light purple dots also appeared to be spreading around all angles without clustering to specific angles which further validated by this histogram on the right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theta is radian(degree)-light purple, rho is the neuron activation-dark purple</a:t>
            </a:r>
          </a:p>
          <a:p>
            <a:pPr marL="171450" indent="-171450">
              <a:buFont typeface="Arial" panose="020B0604020202020204" pitchFamily="34" charset="0"/>
              <a:buChar char="•"/>
            </a:pPr>
            <a:r>
              <a:rPr lang="en-MY" dirty="0"/>
              <a:t>x = </a:t>
            </a:r>
            <a:r>
              <a:rPr lang="en-MY" dirty="0" err="1"/>
              <a:t>real_xy</a:t>
            </a:r>
            <a:r>
              <a:rPr lang="en-MY" dirty="0"/>
              <a:t>[</a:t>
            </a:r>
            <a:r>
              <a:rPr lang="en-MY" dirty="0" err="1"/>
              <a:t>i</a:t>
            </a:r>
            <a:r>
              <a:rPr lang="en-MY" dirty="0"/>
              <a:t>][0]-</a:t>
            </a:r>
            <a:r>
              <a:rPr lang="en-MY" dirty="0" err="1"/>
              <a:t>pred_xy</a:t>
            </a:r>
            <a:r>
              <a:rPr lang="en-MY" dirty="0"/>
              <a:t>[</a:t>
            </a:r>
            <a:r>
              <a:rPr lang="en-MY" dirty="0" err="1"/>
              <a:t>i</a:t>
            </a:r>
            <a:r>
              <a:rPr lang="en-MY" dirty="0"/>
              <a:t>][0]</a:t>
            </a:r>
          </a:p>
          <a:p>
            <a:pPr marL="171450" indent="-171450">
              <a:buFont typeface="Arial" panose="020B0604020202020204" pitchFamily="34" charset="0"/>
              <a:buChar char="•"/>
            </a:pPr>
            <a:r>
              <a:rPr lang="en-MY" dirty="0"/>
              <a:t>y = </a:t>
            </a:r>
            <a:r>
              <a:rPr lang="en-MY" dirty="0" err="1"/>
              <a:t>real_xy</a:t>
            </a:r>
            <a:r>
              <a:rPr lang="en-MY" dirty="0"/>
              <a:t>[</a:t>
            </a:r>
            <a:r>
              <a:rPr lang="en-MY" dirty="0" err="1"/>
              <a:t>i</a:t>
            </a:r>
            <a:r>
              <a:rPr lang="en-MY" dirty="0"/>
              <a:t>][1]-</a:t>
            </a:r>
            <a:r>
              <a:rPr lang="en-MY" dirty="0" err="1"/>
              <a:t>pred_xy</a:t>
            </a:r>
            <a:r>
              <a:rPr lang="en-MY" dirty="0"/>
              <a:t>[</a:t>
            </a:r>
            <a:r>
              <a:rPr lang="en-MY" dirty="0" err="1"/>
              <a:t>i</a:t>
            </a:r>
            <a:r>
              <a:rPr lang="en-MY" dirty="0"/>
              <a:t>][1]</a:t>
            </a:r>
          </a:p>
          <a:p>
            <a:pPr marL="171450" indent="-171450">
              <a:buFont typeface="Arial" panose="020B0604020202020204" pitchFamily="34" charset="0"/>
              <a:buChar char="•"/>
            </a:pPr>
            <a:r>
              <a:rPr lang="es-ES" dirty="0"/>
              <a:t>theta = np.arctan2(y, x)</a:t>
            </a:r>
          </a:p>
          <a:p>
            <a:pPr marL="171450" indent="-171450">
              <a:buFont typeface="Arial" panose="020B0604020202020204" pitchFamily="34" charset="0"/>
              <a:buChar char="•"/>
            </a:pPr>
            <a:r>
              <a:rPr lang="es-ES" dirty="0"/>
              <a:t>rho = np.hypot(x, y)</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25</a:t>
            </a:fld>
            <a:endParaRPr lang="en-MY"/>
          </a:p>
        </p:txBody>
      </p:sp>
    </p:spTree>
    <p:extLst>
      <p:ext uri="{BB962C8B-B14F-4D97-AF65-F5344CB8AC3E}">
        <p14:creationId xmlns:p14="http://schemas.microsoft.com/office/powerpoint/2010/main" val="2533593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check if our model learns correctly, we also shuffled the data by </a:t>
            </a:r>
            <a:r>
              <a:rPr lang="en-US" dirty="0" err="1"/>
              <a:t>randomising</a:t>
            </a:r>
            <a:r>
              <a:rPr lang="en-US" dirty="0"/>
              <a:t> the snapshots so that input and output were incorrectly matched.</a:t>
            </a:r>
          </a:p>
          <a:p>
            <a:pPr marL="171450" indent="-171450">
              <a:buFont typeface="Arial" panose="020B0604020202020204" pitchFamily="34" charset="0"/>
              <a:buChar char="•"/>
            </a:pPr>
            <a:r>
              <a:rPr lang="en-US" dirty="0"/>
              <a:t>As expected, we found that the model could not learn a representation of the </a:t>
            </a:r>
            <a:r>
              <a:rPr lang="en-US" dirty="0" err="1"/>
              <a:t>Donderstown</a:t>
            </a:r>
            <a:r>
              <a:rPr lang="en-US" dirty="0"/>
              <a:t> in such case.</a:t>
            </a:r>
          </a:p>
          <a:p>
            <a:pPr marL="171450" indent="-171450">
              <a:buFont typeface="Arial" panose="020B0604020202020204" pitchFamily="34" charset="0"/>
              <a:buChar char="•"/>
            </a:pPr>
            <a:r>
              <a:rPr lang="en-US" dirty="0"/>
              <a:t>This is because while the data were incorrectly matched, the model could not generalize a proper trend from the training to do a good prediction.</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26</a:t>
            </a:fld>
            <a:endParaRPr lang="en-MY"/>
          </a:p>
        </p:txBody>
      </p:sp>
    </p:spTree>
    <p:extLst>
      <p:ext uri="{BB962C8B-B14F-4D97-AF65-F5344CB8AC3E}">
        <p14:creationId xmlns:p14="http://schemas.microsoft.com/office/powerpoint/2010/main" val="625045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further decide if our model actually providing significant effect on the data training, </a:t>
            </a:r>
            <a:r>
              <a:rPr lang="en-MY" dirty="0"/>
              <a:t>we also checked what will happen if we make prediction to the data without model training in advanced.</a:t>
            </a:r>
          </a:p>
          <a:p>
            <a:pPr marL="171450" indent="-171450">
              <a:buFont typeface="Arial" panose="020B0604020202020204" pitchFamily="34" charset="0"/>
              <a:buChar char="•"/>
            </a:pPr>
            <a:r>
              <a:rPr lang="en-MY" dirty="0"/>
              <a:t>And we found that without any training, the dataset could not be properly predicted.</a:t>
            </a:r>
          </a:p>
          <a:p>
            <a:pPr marL="171450" indent="-171450">
              <a:buFont typeface="Arial" panose="020B0604020202020204" pitchFamily="34" charset="0"/>
              <a:buChar char="•"/>
            </a:pPr>
            <a:r>
              <a:rPr lang="en-MY" dirty="0"/>
              <a:t>That means, our model works!</a:t>
            </a:r>
          </a:p>
          <a:p>
            <a:pPr marL="171450" indent="-171450">
              <a:buFont typeface="Arial" panose="020B0604020202020204" pitchFamily="34" charset="0"/>
              <a:buChar char="•"/>
            </a:pPr>
            <a:endParaRPr lang="en-MY" dirty="0"/>
          </a:p>
          <a:p>
            <a:pPr marL="0" indent="0">
              <a:buFont typeface="Arial" panose="020B0604020202020204" pitchFamily="34" charset="0"/>
              <a:buNone/>
            </a:pPr>
            <a:r>
              <a:rPr lang="en-MY" dirty="0"/>
              <a:t>################################################################################################################################################################################</a:t>
            </a:r>
          </a:p>
          <a:p>
            <a:pPr marL="0" indent="0">
              <a:buFont typeface="Arial" panose="020B0604020202020204" pitchFamily="34" charset="0"/>
              <a:buNone/>
            </a:pPr>
            <a:endParaRPr lang="en-MY" dirty="0"/>
          </a:p>
          <a:p>
            <a:pPr marL="171450" indent="-171450">
              <a:buFont typeface="Arial" panose="020B0604020202020204" pitchFamily="34" charset="0"/>
              <a:buChar char="•"/>
            </a:pPr>
            <a:r>
              <a:rPr lang="en-MY" dirty="0"/>
              <a:t>(</a:t>
            </a:r>
            <a:r>
              <a:rPr lang="en-US" sz="1800" b="0" i="0" dirty="0">
                <a:solidFill>
                  <a:srgbClr val="000000"/>
                </a:solidFill>
                <a:effectLst/>
                <a:latin typeface="Verdana" panose="020B0604030504040204" pitchFamily="34" charset="0"/>
              </a:rPr>
              <a:t>the model predicted every output coordinate as (0,0), as there were no trained weights and bias values to calculate the potential output correctly</a:t>
            </a:r>
            <a:r>
              <a:rPr lang="en-MY" dirty="0"/>
              <a:t>)</a:t>
            </a:r>
          </a:p>
        </p:txBody>
      </p:sp>
      <p:sp>
        <p:nvSpPr>
          <p:cNvPr id="4" name="Slide Number Placeholder 3"/>
          <p:cNvSpPr>
            <a:spLocks noGrp="1"/>
          </p:cNvSpPr>
          <p:nvPr>
            <p:ph type="sldNum" sz="quarter" idx="5"/>
          </p:nvPr>
        </p:nvSpPr>
        <p:spPr/>
        <p:txBody>
          <a:bodyPr/>
          <a:lstStyle/>
          <a:p>
            <a:fld id="{ADBD60AF-BEF0-4D1C-9330-728D54BE17D6}" type="slidenum">
              <a:rPr lang="en-MY" smtClean="0"/>
              <a:t>27</a:t>
            </a:fld>
            <a:endParaRPr lang="en-MY"/>
          </a:p>
        </p:txBody>
      </p:sp>
    </p:spTree>
    <p:extLst>
      <p:ext uri="{BB962C8B-B14F-4D97-AF65-F5344CB8AC3E}">
        <p14:creationId xmlns:p14="http://schemas.microsoft.com/office/powerpoint/2010/main" val="342710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While we chosen to split our data as 50-50% in our model showcase, we have also tried to validate if this choice is good enough for model training when most data scientists would make it a 70-30 or 80-20 percent split for training-testing. To do this validation, we actually removed the angles criteria.</a:t>
            </a:r>
          </a:p>
          <a:p>
            <a:pPr marL="171450" indent="-171450">
              <a:buFont typeface="Arial" panose="020B0604020202020204" pitchFamily="34" charset="0"/>
              <a:buChar char="•"/>
            </a:pPr>
            <a:r>
              <a:rPr lang="en-MY" dirty="0"/>
              <a:t>Looking at the loss values differences that were more or less the same, we deduced that 50-50 percent split is as good as different percentage split when the deviation is less than 10% in both losses and accuracies. And it is </a:t>
            </a:r>
            <a:r>
              <a:rPr lang="en-US" dirty="0"/>
              <a:t>sufficient to let the model to learn a representation and to generalize per inspected.</a:t>
            </a:r>
            <a:endParaRPr lang="en-MY" dirty="0"/>
          </a:p>
          <a:p>
            <a:pPr marL="0" indent="0">
              <a:buFont typeface="Arial" panose="020B0604020202020204" pitchFamily="34" charset="0"/>
              <a:buNone/>
            </a:pPr>
            <a:endParaRPr lang="en-MY" dirty="0"/>
          </a:p>
          <a:p>
            <a:pPr marL="0" indent="0">
              <a:buFont typeface="Arial" panose="020B0604020202020204" pitchFamily="34" charset="0"/>
              <a:buNone/>
            </a:pPr>
            <a:r>
              <a:rPr lang="en-MY" dirty="0"/>
              <a:t>#################################################################################################################################</a:t>
            </a:r>
          </a:p>
          <a:p>
            <a:pPr marL="171450" indent="-171450">
              <a:buFont typeface="Arial" panose="020B0604020202020204" pitchFamily="34" charset="0"/>
              <a:buChar char="•"/>
            </a:pPr>
            <a:endParaRPr lang="en-MY" dirty="0"/>
          </a:p>
          <a:p>
            <a:pPr marL="171450" indent="-171450">
              <a:buFont typeface="Arial" panose="020B0604020202020204" pitchFamily="34" charset="0"/>
              <a:buChar char="•"/>
            </a:pPr>
            <a:r>
              <a:rPr lang="en-MY" dirty="0"/>
              <a:t>The 80-20 percent model showed almost no overfitting or underfitting while our model of 50-50 showed slight overfitting and 20-80 percent model showed slightly higher overfitting.</a:t>
            </a:r>
          </a:p>
          <a:p>
            <a:pPr marL="171450" indent="-171450">
              <a:buFont typeface="Arial" panose="020B0604020202020204" pitchFamily="34" charset="0"/>
              <a:buChar char="•"/>
            </a:pPr>
            <a:r>
              <a:rPr lang="en-MY" dirty="0"/>
              <a:t>This is </a:t>
            </a:r>
            <a:r>
              <a:rPr lang="en-MY" sz="1200" dirty="0"/>
              <a:t>because smaller percentage in training </a:t>
            </a:r>
            <a:r>
              <a:rPr lang="en-US" sz="1200" dirty="0"/>
              <a:t>indicates less samples available and higher repetition during training, </a:t>
            </a:r>
            <a:r>
              <a:rPr lang="en-US" sz="1200" b="1" dirty="0"/>
              <a:t>hence lower training errors</a:t>
            </a:r>
            <a:r>
              <a:rPr lang="en-US" sz="1200" dirty="0"/>
              <a:t> </a:t>
            </a:r>
            <a:r>
              <a:rPr lang="en-US" sz="1200" dirty="0">
                <a:solidFill>
                  <a:schemeClr val="tx2"/>
                </a:solidFill>
              </a:rPr>
              <a:t>(thus smaller training loss) </a:t>
            </a:r>
            <a:r>
              <a:rPr lang="en-US" sz="1200" dirty="0"/>
              <a:t>and </a:t>
            </a:r>
            <a:r>
              <a:rPr lang="en-US" sz="1200" b="1" dirty="0"/>
              <a:t>more overfitting</a:t>
            </a:r>
            <a:r>
              <a:rPr lang="en-US" sz="1200" dirty="0"/>
              <a:t> (i.e. perform well on the training data but not over the testing data), thus </a:t>
            </a:r>
            <a:r>
              <a:rPr lang="en-US" sz="1200" b="1" dirty="0"/>
              <a:t>poorer generalization</a:t>
            </a:r>
            <a:r>
              <a:rPr lang="en-US" sz="1200" dirty="0"/>
              <a:t> in </a:t>
            </a:r>
            <a:r>
              <a:rPr lang="en-US" dirty="0"/>
              <a:t>the testing set.</a:t>
            </a:r>
          </a:p>
          <a:p>
            <a:pPr marL="171450" indent="-171450">
              <a:buFont typeface="Arial" panose="020B0604020202020204" pitchFamily="34" charset="0"/>
              <a:buChar char="•"/>
            </a:pPr>
            <a:r>
              <a:rPr lang="en-US" dirty="0"/>
              <a:t>On the contrary, the 80% training set has more examples for the model to learn, it is thus able to estimate the testing set more easily.</a:t>
            </a:r>
          </a:p>
          <a:p>
            <a:pPr marL="171450" indent="-171450">
              <a:buFont typeface="Arial" panose="020B0604020202020204" pitchFamily="34" charset="0"/>
              <a:buChar char="•"/>
            </a:pPr>
            <a:r>
              <a:rPr lang="en-US" dirty="0"/>
              <a:t>While for our case, 50% seems to almost having just sufficient amount of examples to let the model to learn a representation and to generalize.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probably does not cover all features present in the testing set, which may lead to some small overfitting. In sum, the model needs sufficient training experience to generalize.)</a:t>
            </a:r>
          </a:p>
          <a:p>
            <a:pPr marL="171450" indent="-171450">
              <a:buFont typeface="Arial" panose="020B0604020202020204" pitchFamily="34" charset="0"/>
              <a:buChar char="•"/>
            </a:pPr>
            <a:r>
              <a:rPr lang="en-MY" dirty="0"/>
              <a:t>20% train </a:t>
            </a:r>
            <a:r>
              <a:rPr lang="en-MY" dirty="0" err="1"/>
              <a:t>acc</a:t>
            </a:r>
            <a:r>
              <a:rPr lang="en-MY" dirty="0"/>
              <a:t>: 0.9315 vs 0.875, loss: 0.052986036129295824 vs 0.08672488359361887</a:t>
            </a:r>
          </a:p>
          <a:p>
            <a:pPr marL="171450" indent="-171450">
              <a:buFont typeface="Arial" panose="020B0604020202020204" pitchFamily="34" charset="0"/>
              <a:buChar char="•"/>
            </a:pPr>
            <a:r>
              <a:rPr lang="en-MY" dirty="0"/>
              <a:t>50% train </a:t>
            </a:r>
            <a:r>
              <a:rPr lang="en-MY" dirty="0" err="1"/>
              <a:t>acc</a:t>
            </a:r>
            <a:r>
              <a:rPr lang="en-MY" dirty="0"/>
              <a:t>: 0.92225 vs 0.88125, loss: 0.05878835215047002 vs 0.0890963851325214</a:t>
            </a:r>
          </a:p>
          <a:p>
            <a:pPr marL="171450" indent="-171450">
              <a:buFont typeface="Arial" panose="020B0604020202020204" pitchFamily="34" charset="0"/>
              <a:buChar char="•"/>
            </a:pPr>
            <a:r>
              <a:rPr lang="en-MY" dirty="0"/>
              <a:t>80% train </a:t>
            </a:r>
            <a:r>
              <a:rPr lang="en-MY" dirty="0" err="1"/>
              <a:t>acc</a:t>
            </a:r>
            <a:r>
              <a:rPr lang="en-MY" dirty="0"/>
              <a:t>: 0.91125 vs 0.912625, loss: 0.06600398900918662 vs 0.060305578945204615</a:t>
            </a:r>
          </a:p>
        </p:txBody>
      </p:sp>
      <p:sp>
        <p:nvSpPr>
          <p:cNvPr id="4" name="Slide Number Placeholder 3"/>
          <p:cNvSpPr>
            <a:spLocks noGrp="1"/>
          </p:cNvSpPr>
          <p:nvPr>
            <p:ph type="sldNum" sz="quarter" idx="5"/>
          </p:nvPr>
        </p:nvSpPr>
        <p:spPr/>
        <p:txBody>
          <a:bodyPr/>
          <a:lstStyle/>
          <a:p>
            <a:fld id="{ADBD60AF-BEF0-4D1C-9330-728D54BE17D6}" type="slidenum">
              <a:rPr lang="en-MY" smtClean="0"/>
              <a:t>28</a:t>
            </a:fld>
            <a:endParaRPr lang="en-MY"/>
          </a:p>
        </p:txBody>
      </p:sp>
    </p:spTree>
    <p:extLst>
      <p:ext uri="{BB962C8B-B14F-4D97-AF65-F5344CB8AC3E}">
        <p14:creationId xmlns:p14="http://schemas.microsoft.com/office/powerpoint/2010/main" val="1986053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But one may wonder, how good is our model for such a complex data that involved large scales of coordinates and angles?</a:t>
            </a:r>
          </a:p>
          <a:p>
            <a:pPr marL="171450" indent="-171450">
              <a:buFont typeface="Arial" panose="020B0604020202020204" pitchFamily="34" charset="0"/>
              <a:buChar char="•"/>
            </a:pPr>
            <a:r>
              <a:rPr lang="en-MY" dirty="0"/>
              <a:t>Based on our testing, I would consider it as very good.</a:t>
            </a:r>
          </a:p>
          <a:p>
            <a:pPr marL="171450" indent="-171450">
              <a:buFont typeface="Arial" panose="020B0604020202020204" pitchFamily="34" charset="0"/>
              <a:buChar char="•"/>
            </a:pPr>
            <a:r>
              <a:rPr lang="en-MY" dirty="0"/>
              <a:t>It started </a:t>
            </a:r>
            <a:r>
              <a:rPr lang="en-US" dirty="0"/>
              <a:t>to provide good estimates starting around 50 epochs, while further training slowly aids to decrease the loss values and increase the accuracy, hence improved generalization</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29</a:t>
            </a:fld>
            <a:endParaRPr lang="en-MY"/>
          </a:p>
        </p:txBody>
      </p:sp>
    </p:spTree>
    <p:extLst>
      <p:ext uri="{BB962C8B-B14F-4D97-AF65-F5344CB8AC3E}">
        <p14:creationId xmlns:p14="http://schemas.microsoft.com/office/powerpoint/2010/main" val="4167456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b="0" i="0" u="none" baseline="0" dirty="0"/>
              <a:t>This is thanks to the fact that we are having intrinsic instincts -- mental maps that wire our underlying spatial cognition.</a:t>
            </a:r>
          </a:p>
          <a:p>
            <a:pPr marL="171450" indent="-171450">
              <a:buFont typeface="Arial" panose="020B0604020202020204" pitchFamily="34" charset="0"/>
              <a:buChar char="•"/>
            </a:pPr>
            <a:r>
              <a:rPr lang="en-MY" b="0" i="0" u="none" baseline="0" dirty="0"/>
              <a:t>And this spatial cognition is commonly known as cognitive map, which would also contribute to </a:t>
            </a:r>
            <a:r>
              <a:rPr lang="en-US" sz="1200" b="0" i="0" kern="1200" dirty="0">
                <a:solidFill>
                  <a:schemeClr val="tx1"/>
                </a:solidFill>
                <a:effectLst/>
                <a:latin typeface="+mn-lt"/>
                <a:ea typeface="+mn-ea"/>
                <a:cs typeface="+mn-cs"/>
              </a:rPr>
              <a:t>acquire, store, and recall memories.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mechanisms are specifically allowed by spatial and directional cells which found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around the hippocampus and entorhinal cortex.</a:t>
            </a:r>
          </a:p>
          <a:p>
            <a:pPr marL="171450" indent="-171450">
              <a:buFont typeface="Arial" panose="020B0604020202020204" pitchFamily="34" charset="0"/>
              <a:buChar char="•"/>
            </a:pPr>
            <a:r>
              <a:rPr lang="en-MY" b="0" i="0" u="none" baseline="0" dirty="0"/>
              <a:t>Which allow us to recognise landmarks and navigate as well as judging</a:t>
            </a:r>
          </a:p>
          <a:p>
            <a:pPr marL="171450" indent="-171450">
              <a:buFont typeface="Arial" panose="020B0604020202020204" pitchFamily="34" charset="0"/>
              <a:buChar char="•"/>
            </a:pPr>
            <a:r>
              <a:rPr lang="en-MY" b="0" i="0" u="none" baseline="0" dirty="0"/>
              <a:t>physical and social spaces.</a:t>
            </a:r>
          </a:p>
          <a:p>
            <a:pPr marL="171450" indent="-171450">
              <a:buFont typeface="Arial" panose="020B0604020202020204" pitchFamily="34" charset="0"/>
              <a:buChar char="•"/>
            </a:pPr>
            <a:endParaRPr lang="en-MY"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MY" dirty="0"/>
              <a:t>#################################################################################################################################</a:t>
            </a:r>
          </a:p>
          <a:p>
            <a:endParaRPr lang="en-US" b="0" i="0" u="none" baseline="0" dirty="0"/>
          </a:p>
          <a:p>
            <a:r>
              <a:rPr lang="en-US" b="0" i="0" u="none" baseline="0" dirty="0"/>
              <a:t>Right: https://images.app.goo.gl/8eEUGFPbyXcYT4Ak8</a:t>
            </a:r>
          </a:p>
          <a:p>
            <a:r>
              <a:rPr lang="en-US" b="0" i="0" u="none" baseline="0" dirty="0"/>
              <a:t>Top Left: http://www.animarom.ru/images/gif/gen_miro.gif </a:t>
            </a:r>
            <a:r>
              <a:rPr lang="en-MY" b="0" i="0" u="none" baseline="0" dirty="0"/>
              <a:t>(</a:t>
            </a:r>
            <a:r>
              <a:rPr lang="en-MY" dirty="0">
                <a:hlinkClick r:id="rId3"/>
              </a:rPr>
              <a:t>http://www.animarom.ru/pan_kaluga.html</a:t>
            </a:r>
            <a:r>
              <a:rPr lang="en-MY" b="0" i="0" u="none" baseline="0" dirty="0"/>
              <a:t>)</a:t>
            </a:r>
          </a:p>
        </p:txBody>
      </p:sp>
      <p:sp>
        <p:nvSpPr>
          <p:cNvPr id="4" name="Slide Number Placeholder 3"/>
          <p:cNvSpPr>
            <a:spLocks noGrp="1"/>
          </p:cNvSpPr>
          <p:nvPr>
            <p:ph type="sldNum" sz="quarter" idx="5"/>
          </p:nvPr>
        </p:nvSpPr>
        <p:spPr/>
        <p:txBody>
          <a:bodyPr/>
          <a:lstStyle/>
          <a:p>
            <a:fld id="{ADBD60AF-BEF0-4D1C-9330-728D54BE17D6}" type="slidenum">
              <a:rPr lang="en-MY" smtClean="0"/>
              <a:t>3</a:t>
            </a:fld>
            <a:endParaRPr lang="en-MY"/>
          </a:p>
        </p:txBody>
      </p:sp>
    </p:spTree>
    <p:extLst>
      <p:ext uri="{BB962C8B-B14F-4D97-AF65-F5344CB8AC3E}">
        <p14:creationId xmlns:p14="http://schemas.microsoft.com/office/powerpoint/2010/main" val="1627306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And of course, we also compared which is the best initial learning rate for our model.</a:t>
            </a:r>
          </a:p>
          <a:p>
            <a:pPr marL="171450" indent="-171450">
              <a:buFont typeface="Arial" panose="020B0604020202020204" pitchFamily="34" charset="0"/>
              <a:buChar char="•"/>
            </a:pPr>
            <a:r>
              <a:rPr lang="en-MY" dirty="0"/>
              <a:t>From the </a:t>
            </a:r>
            <a:r>
              <a:rPr lang="en-MY" dirty="0" err="1"/>
              <a:t>mse</a:t>
            </a:r>
            <a:r>
              <a:rPr lang="en-MY" dirty="0"/>
              <a:t> plots, we observed the ideal candidate could either be </a:t>
            </a:r>
            <a:r>
              <a:rPr lang="en-MY" b="1" dirty="0"/>
              <a:t>0.0001</a:t>
            </a:r>
            <a:r>
              <a:rPr lang="en-MY" dirty="0"/>
              <a:t> (1e-04) or </a:t>
            </a:r>
            <a:r>
              <a:rPr lang="en-MY" sz="1200" b="1" i="0" kern="1200" dirty="0">
                <a:solidFill>
                  <a:schemeClr val="tx1"/>
                </a:solidFill>
                <a:effectLst/>
                <a:latin typeface="+mn-lt"/>
                <a:ea typeface="+mn-ea"/>
                <a:cs typeface="+mn-cs"/>
              </a:rPr>
              <a:t>0.00001</a:t>
            </a:r>
            <a:r>
              <a:rPr lang="en-MY" sz="1200" b="0" i="0" kern="1200" dirty="0">
                <a:solidFill>
                  <a:schemeClr val="tx1"/>
                </a:solidFill>
                <a:effectLst/>
                <a:latin typeface="+mn-lt"/>
                <a:ea typeface="+mn-ea"/>
                <a:cs typeface="+mn-cs"/>
              </a:rPr>
              <a:t> (1e-05)</a:t>
            </a:r>
          </a:p>
          <a:p>
            <a:pPr marL="171450" indent="-171450">
              <a:buFont typeface="Arial" panose="020B0604020202020204" pitchFamily="34" charset="0"/>
              <a:buChar char="•"/>
            </a:pPr>
            <a:r>
              <a:rPr lang="en-MY" sz="1200" b="0" i="0" kern="1200" dirty="0">
                <a:solidFill>
                  <a:schemeClr val="tx1"/>
                </a:solidFill>
                <a:effectLst/>
                <a:latin typeface="+mn-lt"/>
                <a:ea typeface="+mn-ea"/>
                <a:cs typeface="+mn-cs"/>
              </a:rPr>
              <a:t>Hence, we double check over the accuracy plots, and </a:t>
            </a:r>
            <a:r>
              <a:rPr lang="en-MY" sz="1200" b="1" i="0" kern="1200" dirty="0">
                <a:solidFill>
                  <a:schemeClr val="tx1"/>
                </a:solidFill>
                <a:effectLst/>
                <a:latin typeface="+mn-lt"/>
                <a:ea typeface="+mn-ea"/>
                <a:cs typeface="+mn-cs"/>
              </a:rPr>
              <a:t>0.00001</a:t>
            </a:r>
            <a:r>
              <a:rPr lang="en-MY" sz="1200" b="0" i="0" kern="1200" dirty="0">
                <a:solidFill>
                  <a:schemeClr val="tx1"/>
                </a:solidFill>
                <a:effectLst/>
                <a:latin typeface="+mn-lt"/>
                <a:ea typeface="+mn-ea"/>
                <a:cs typeface="+mn-cs"/>
              </a:rPr>
              <a:t> indicated itself as the right candidate because it has high accuracy with the smallest overfitting in comparison.</a:t>
            </a:r>
            <a:br>
              <a:rPr lang="en-MY" dirty="0"/>
            </a:br>
            <a:endParaRPr lang="en-MY" dirty="0"/>
          </a:p>
          <a:p>
            <a:pPr marL="171450" indent="-171450">
              <a:buFont typeface="Arial" panose="020B0604020202020204" pitchFamily="34" charset="0"/>
              <a:buChar char="•"/>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30</a:t>
            </a:fld>
            <a:endParaRPr lang="en-MY"/>
          </a:p>
        </p:txBody>
      </p:sp>
    </p:spTree>
    <p:extLst>
      <p:ext uri="{BB962C8B-B14F-4D97-AF65-F5344CB8AC3E}">
        <p14:creationId xmlns:p14="http://schemas.microsoft.com/office/powerpoint/2010/main" val="206144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While not much persons have been trying to link and report the potential relationship between deep neural network and neuroscience, we did.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dirty="0"/>
              <a:t>Considering that this project works on estimating the spatial representation of a virtual reality town,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dirty="0"/>
              <a:t>we looked into the insight of how our deep neural network works to predict an output, wondering if there are some underlying spatial mechanisms involved that could be similar to the physiology experiments.</a:t>
            </a:r>
          </a:p>
          <a:p>
            <a:pPr marL="171450" indent="-171450">
              <a:buFont typeface="Arial" panose="020B0604020202020204" pitchFamily="34" charset="0"/>
              <a:buChar char="•"/>
            </a:pPr>
            <a:r>
              <a:rPr lang="en-MY" dirty="0"/>
              <a:t>Interestingly, we found that our model mainly learnt through border-like units and corner-like units when we </a:t>
            </a:r>
            <a:r>
              <a:rPr lang="en-US" dirty="0"/>
              <a:t>investigated the last hidden layer by retrieving the activation of each node (that stretched over) to all the positions before shrinking them into a squared bin of 2D histogram, and then further smoothed them using a Gaussian filter to reduce noises</a:t>
            </a:r>
            <a:endParaRPr lang="en-MY" strike="sngStrike" dirty="0"/>
          </a:p>
          <a:p>
            <a:pPr marL="171450" indent="-171450">
              <a:buFont typeface="Arial" panose="020B0604020202020204" pitchFamily="34" charset="0"/>
              <a:buChar char="•"/>
            </a:pPr>
            <a:r>
              <a:rPr lang="en-US" dirty="0"/>
              <a:t>The X and Y plots beside this activation map or we somehow called it as </a:t>
            </a:r>
            <a:r>
              <a:rPr lang="en-US" dirty="0" err="1"/>
              <a:t>ratemap</a:t>
            </a:r>
            <a:r>
              <a:rPr lang="en-US" dirty="0"/>
              <a:t> in neuroscience, are the mean values across the two axes respectively.</a:t>
            </a:r>
          </a:p>
          <a:p>
            <a:pPr marL="171450" indent="-171450">
              <a:buFont typeface="Arial" panose="020B0604020202020204" pitchFamily="34" charset="0"/>
              <a:buChar char="•"/>
            </a:pPr>
            <a:r>
              <a:rPr lang="en-US" dirty="0"/>
              <a:t>For example, looking at these 2 Y-axes, we can see that the gradients are decreasing, i.e. from high to low activations in the first one (thus having some negative values), while the second one is showing an incremental activation trend across the y-axis.</a:t>
            </a:r>
          </a:p>
          <a:p>
            <a:pPr marL="171450" indent="-171450">
              <a:buFont typeface="Arial" panose="020B0604020202020204" pitchFamily="34" charset="0"/>
              <a:buChar char="•"/>
            </a:pPr>
            <a:r>
              <a:rPr lang="en-US" dirty="0"/>
              <a:t>While for the corner units, this is something novel, it is unclear if the corner-like units co-exist with border cells in biological settings, such as inside the hippocampal-entorhinal circuit, but we suspect that they can play an equally important role as the border units if they do exist. As per speculated earlier in the report, maybe corner is a feature that exists preceding to the border such that the corner gets transform to the adjacent edge via a mechanism similar to the continuous attractor networks</a:t>
            </a:r>
            <a:endParaRPr lang="en-US" strike="sngStrike" dirty="0"/>
          </a:p>
          <a:p>
            <a:pPr marL="171450" indent="-171450">
              <a:buFont typeface="Arial" panose="020B0604020202020204" pitchFamily="34" charset="0"/>
              <a:buChar char="•"/>
            </a:pPr>
            <a:r>
              <a:rPr lang="en-US" dirty="0"/>
              <a:t>And this is roughly how it looks like when we average the activations of all the 128 nodes of our model showcased to generate a single activation map </a:t>
            </a:r>
          </a:p>
          <a:p>
            <a:pPr marL="171450" indent="-171450">
              <a:buFont typeface="Arial" panose="020B0604020202020204" pitchFamily="34" charset="0"/>
              <a:buChar char="•"/>
            </a:pPr>
            <a:r>
              <a:rPr lang="en-US" dirty="0"/>
              <a:t>Additionally, we also found that the model needs at least two dense units to predict the outputs.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MY" dirty="0">
                <a:hlinkClick r:id="rId3"/>
              </a:rPr>
              <a:t>https://glassboxmedicine.com/2019/10/06/cnn-heat-maps-gradients-vs-deconvnets-vs-guided-backpropagation/</a:t>
            </a:r>
            <a:endParaRPr lang="en-MY" dirty="0"/>
          </a:p>
          <a:p>
            <a:pPr marL="171450" indent="-171450">
              <a:buFont typeface="Arial" panose="020B0604020202020204" pitchFamily="34" charset="0"/>
              <a:buChar char="•"/>
            </a:pPr>
            <a:r>
              <a:rPr lang="en-MY" dirty="0">
                <a:hlinkClick r:id="rId4"/>
              </a:rPr>
              <a:t>https://arxiv.org/pdf/1810.03292.pdf</a:t>
            </a:r>
            <a:endParaRPr lang="en-MY" dirty="0"/>
          </a:p>
          <a:p>
            <a:pPr marL="171450" indent="-171450">
              <a:buFont typeface="Arial" panose="020B0604020202020204" pitchFamily="34" charset="0"/>
              <a:buChar char="•"/>
            </a:pPr>
            <a:r>
              <a:rPr lang="en-MY" dirty="0"/>
              <a:t>Eyes: https://images.app.goo.gl/bv4k4qzWMbfhDx1i7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D60AF-BEF0-4D1C-9330-728D54BE17D6}" type="slidenum">
              <a:rPr kumimoji="0" lang="en-MY"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MY"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76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Based on our results, we deduced that our model can learn the virtual environment well with low errors and high efficiency.</a:t>
            </a:r>
          </a:p>
          <a:p>
            <a:pPr marL="171450" indent="-171450">
              <a:buFont typeface="Arial" panose="020B0604020202020204" pitchFamily="34" charset="0"/>
              <a:buChar char="•"/>
            </a:pPr>
            <a:r>
              <a:rPr lang="en-US" dirty="0"/>
              <a:t>In contrast, we wonder if biological neurons can be as efficient to judge and predict a full topographical map when being exposed to just half of the total data as there are lots of energy constraints in biological neurons such as firing factors, nutrients and oxygen supply and more.</a:t>
            </a:r>
          </a:p>
          <a:p>
            <a:pPr marL="171450" indent="-171450">
              <a:buFont typeface="Arial" panose="020B0604020202020204" pitchFamily="34" charset="0"/>
              <a:buChar char="•"/>
            </a:pPr>
            <a:r>
              <a:rPr lang="en-US" dirty="0"/>
              <a:t>Besides, based on our insights into the last hidden layer, we wonder if border cells are playing the key role in modulating and integrating the essential information to other spatial and directional cells?</a:t>
            </a:r>
          </a:p>
          <a:p>
            <a:pPr marL="171450" indent="-171450">
              <a:buFont typeface="Arial" panose="020B0604020202020204" pitchFamily="34" charset="0"/>
              <a:buChar char="•"/>
            </a:pPr>
            <a:r>
              <a:rPr lang="en-US" dirty="0"/>
              <a:t>For example, knowing that the term ‘border’ also carries the synonym as edge and adjoin, we deduced that border cells help both animals and robots in differentiating and matching objects, as well as prevent slipping in robots. </a:t>
            </a:r>
          </a:p>
          <a:p>
            <a:pPr marL="171450" indent="-171450">
              <a:buFont typeface="Arial" panose="020B0604020202020204" pitchFamily="34" charset="0"/>
              <a:buChar char="•"/>
            </a:pPr>
            <a:r>
              <a:rPr lang="en-US" dirty="0"/>
              <a:t>Say, maybe we all first recognize the corner and border of an object, then we learns the internal features of this object before we link the connection between objects into an experience map?</a:t>
            </a:r>
          </a:p>
          <a:p>
            <a:pPr marL="171450" indent="-171450">
              <a:buFont typeface="Arial" panose="020B0604020202020204" pitchFamily="34" charset="0"/>
              <a:buChar char="•"/>
            </a:pPr>
            <a:r>
              <a:rPr lang="en-US" dirty="0"/>
              <a:t>In a larger scale perspective, one may even speculate that with a good ability to judge the borders, lots of robots may soon overcome the obstacles and getting better in judging and climbing the staircases, such as the auto-cleaning robots or even an automatic wheelchair for the paralyzed patients.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(Our deep neural network was able to learn the virtual environment by analyzing the features of the inputs and storing them as different weights in the nodes, in combination with learning labels from the training dataset. The neural network eventually learned to compute the output for the testing dataset.)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Bottom Right: https://images.app.goo.gl/eSbZ1ffffBQRjYzw6</a:t>
            </a:r>
          </a:p>
        </p:txBody>
      </p:sp>
      <p:sp>
        <p:nvSpPr>
          <p:cNvPr id="4" name="Slide Number Placeholder 3"/>
          <p:cNvSpPr>
            <a:spLocks noGrp="1"/>
          </p:cNvSpPr>
          <p:nvPr>
            <p:ph type="sldNum" sz="quarter" idx="5"/>
          </p:nvPr>
        </p:nvSpPr>
        <p:spPr/>
        <p:txBody>
          <a:bodyPr/>
          <a:lstStyle/>
          <a:p>
            <a:fld id="{ADBD60AF-BEF0-4D1C-9330-728D54BE17D6}" type="slidenum">
              <a:rPr lang="en-MY" smtClean="0"/>
              <a:t>32</a:t>
            </a:fld>
            <a:endParaRPr lang="en-MY"/>
          </a:p>
        </p:txBody>
      </p:sp>
    </p:spTree>
    <p:extLst>
      <p:ext uri="{BB962C8B-B14F-4D97-AF65-F5344CB8AC3E}">
        <p14:creationId xmlns:p14="http://schemas.microsoft.com/office/powerpoint/2010/main" val="2198716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In the meantime, I think it is also worth to mention that t</a:t>
            </a:r>
            <a:r>
              <a:rPr lang="en-US" dirty="0"/>
              <a:t>here are still challenges for simulated neural networks to fully reflect biological ones. Just taking the Convolutional Neural Networks (CNNs) that were inspired by neurobiology of visual cortex as an example. While the biological animals are possessing higher levels of complexity such as highly specialized visual cells with different functions, it is not the case for CNNs.</a:t>
            </a:r>
          </a:p>
          <a:p>
            <a:pPr marL="171450" indent="-171450">
              <a:buFont typeface="Arial" panose="020B0604020202020204" pitchFamily="34" charset="0"/>
              <a:buChar char="•"/>
            </a:pPr>
            <a:r>
              <a:rPr lang="en-MY" dirty="0"/>
              <a:t>In contrast, CNNs are however allow the control of information such as the connectivity and activation.</a:t>
            </a:r>
          </a:p>
          <a:p>
            <a:pPr marL="171450" indent="-171450">
              <a:buFont typeface="Arial" panose="020B0604020202020204" pitchFamily="34" charset="0"/>
              <a:buChar char="•"/>
            </a:pPr>
            <a:r>
              <a:rPr lang="en-MY" dirty="0"/>
              <a:t>On the other hand, while neurons in biological animals are undergoing unidirectional propagation, CNNs allow bidirectional information</a:t>
            </a:r>
          </a:p>
          <a:p>
            <a:pPr marL="171450" indent="-171450">
              <a:buFont typeface="Arial" panose="020B0604020202020204" pitchFamily="34" charset="0"/>
              <a:buChar char="•"/>
            </a:pPr>
            <a:r>
              <a:rPr lang="en-MY" dirty="0"/>
              <a:t>Similarly, while biological neurons are considered as efficient in plasticity, memory and power such that we do not need a 240 volts to make the cells fire; CNNs are however limited by hardware capacity and resource availability, and can be highly expensive</a:t>
            </a:r>
          </a:p>
          <a:p>
            <a:pPr marL="171450" indent="-171450">
              <a:buFont typeface="Arial" panose="020B0604020202020204" pitchFamily="34" charset="0"/>
              <a:buChar char="•"/>
            </a:pPr>
            <a:r>
              <a:rPr lang="en-MY" dirty="0"/>
              <a:t>But there is one similarity between both of them, we understand neither of their internal computation.</a:t>
            </a:r>
          </a:p>
          <a:p>
            <a:pPr marL="171450" indent="-171450">
              <a:buFont typeface="Arial" panose="020B0604020202020204" pitchFamily="34" charset="0"/>
              <a:buChar char="•"/>
            </a:pPr>
            <a:endParaRPr lang="en-MY" dirty="0"/>
          </a:p>
          <a:p>
            <a:pPr marL="0" indent="0">
              <a:buFont typeface="Arial" panose="020B0604020202020204" pitchFamily="34" charset="0"/>
              <a:buNone/>
            </a:pPr>
            <a:endParaRPr lang="en-MY"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MY" dirty="0"/>
          </a:p>
          <a:p>
            <a:pPr marL="0" indent="0">
              <a:buFont typeface="Arial" panose="020B0604020202020204" pitchFamily="34" charset="0"/>
              <a:buNone/>
            </a:pPr>
            <a:r>
              <a:rPr lang="en-MY" b="1" dirty="0"/>
              <a:t>What does it mean as black-box process in term of the internal computation?</a:t>
            </a:r>
          </a:p>
          <a:p>
            <a:r>
              <a:rPr lang="en-MY" sz="1200" kern="1200" dirty="0">
                <a:solidFill>
                  <a:schemeClr val="tx1"/>
                </a:solidFill>
                <a:effectLst/>
                <a:latin typeface="+mn-lt"/>
                <a:ea typeface="+mn-ea"/>
                <a:cs typeface="+mn-cs"/>
              </a:rPr>
              <a:t>We can code algorithms and expect the result to be xxx. But we cannot exactly pinpoint how these algorithms communicate with the hardware into processing it. We have input and output, but we have no idea how the PC performed the magic.</a:t>
            </a:r>
          </a:p>
          <a:p>
            <a:r>
              <a:rPr lang="en-MY" sz="1200" kern="1200" dirty="0">
                <a:solidFill>
                  <a:schemeClr val="tx1"/>
                </a:solidFill>
                <a:effectLst/>
                <a:latin typeface="+mn-lt"/>
                <a:ea typeface="+mn-ea"/>
                <a:cs typeface="+mn-cs"/>
              </a:rPr>
              <a:t> </a:t>
            </a:r>
          </a:p>
          <a:p>
            <a:r>
              <a:rPr lang="en-MY" sz="1200" kern="1200" dirty="0">
                <a:solidFill>
                  <a:schemeClr val="tx1"/>
                </a:solidFill>
                <a:effectLst/>
                <a:latin typeface="+mn-lt"/>
                <a:ea typeface="+mn-ea"/>
                <a:cs typeface="+mn-cs"/>
              </a:rPr>
              <a:t>Or putting in another way, how the PC knows exactly that subtraction is a process we minus a value, and how it do the subtraction when there is no physical representation such as apples for counting inside the PC. The understanding ability and performance of the PC here is the black box.</a:t>
            </a:r>
          </a:p>
          <a:p>
            <a:pPr marL="0" indent="0">
              <a:buFont typeface="Arial" panose="020B0604020202020204" pitchFamily="34" charset="0"/>
              <a:buNone/>
            </a:pP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33</a:t>
            </a:fld>
            <a:endParaRPr lang="en-MY"/>
          </a:p>
        </p:txBody>
      </p:sp>
    </p:spTree>
    <p:extLst>
      <p:ext uri="{BB962C8B-B14F-4D97-AF65-F5344CB8AC3E}">
        <p14:creationId xmlns:p14="http://schemas.microsoft.com/office/powerpoint/2010/main" val="4229195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talking about the other potential works and possible extensions of this project in the future, I think we definitely can try out with:</a:t>
            </a:r>
          </a:p>
          <a:p>
            <a:pPr marL="171450" indent="-171450">
              <a:buFont typeface="Arial" panose="020B0604020202020204" pitchFamily="34" charset="0"/>
              <a:buChar char="•"/>
            </a:pPr>
            <a:r>
              <a:rPr lang="en-MY" dirty="0"/>
              <a:t>Changing the angles selection for both the training and testing datasets</a:t>
            </a:r>
          </a:p>
          <a:p>
            <a:pPr marL="171450" indent="-171450">
              <a:buFont typeface="Arial" panose="020B0604020202020204" pitchFamily="34" charset="0"/>
              <a:buChar char="•"/>
            </a:pPr>
            <a:r>
              <a:rPr lang="en-MY" dirty="0"/>
              <a:t>Adjusting the inputs’ weights</a:t>
            </a:r>
          </a:p>
          <a:p>
            <a:pPr marL="171450" indent="-171450">
              <a:buFont typeface="Arial" panose="020B0604020202020204" pitchFamily="34" charset="0"/>
              <a:buChar char="•"/>
            </a:pPr>
            <a:r>
              <a:rPr lang="en-MY" dirty="0"/>
              <a:t>Expanding the training data with data augmentation</a:t>
            </a:r>
          </a:p>
          <a:p>
            <a:pPr marL="171450" indent="-171450">
              <a:buFont typeface="Arial" panose="020B0604020202020204" pitchFamily="34" charset="0"/>
              <a:buChar char="•"/>
            </a:pPr>
            <a:r>
              <a:rPr lang="en-MY" dirty="0"/>
              <a:t>Including angles as extra output to be predicted by the model</a:t>
            </a:r>
          </a:p>
          <a:p>
            <a:pPr marL="171450" indent="-171450">
              <a:buFont typeface="Arial" panose="020B0604020202020204" pitchFamily="34" charset="0"/>
              <a:buChar char="•"/>
            </a:pPr>
            <a:r>
              <a:rPr lang="en-MY" dirty="0"/>
              <a:t>And of course</a:t>
            </a:r>
            <a:r>
              <a:rPr lang="en-MY"/>
              <a:t>, playing with the parameters</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35</a:t>
            </a:fld>
            <a:endParaRPr lang="en-MY"/>
          </a:p>
        </p:txBody>
      </p:sp>
    </p:spTree>
    <p:extLst>
      <p:ext uri="{BB962C8B-B14F-4D97-AF65-F5344CB8AC3E}">
        <p14:creationId xmlns:p14="http://schemas.microsoft.com/office/powerpoint/2010/main" val="757874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can also modify the model architecture to decode angle differences between snapshots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more advanced range, we can also try to:</a:t>
            </a:r>
          </a:p>
          <a:p>
            <a:pPr marL="171450" indent="-171450">
              <a:buFont typeface="Arial" panose="020B0604020202020204" pitchFamily="34" charset="0"/>
              <a:buChar char="•"/>
            </a:pPr>
            <a:r>
              <a:rPr lang="en-MY" dirty="0"/>
              <a:t>Explore if we can </a:t>
            </a:r>
            <a:r>
              <a:rPr lang="en-US" dirty="0"/>
              <a:t>discover biologically plausible solutions via this model such as replacing the outputs with physiological data for training.</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36</a:t>
            </a:fld>
            <a:endParaRPr lang="en-MY"/>
          </a:p>
        </p:txBody>
      </p:sp>
    </p:spTree>
    <p:extLst>
      <p:ext uri="{BB962C8B-B14F-4D97-AF65-F5344CB8AC3E}">
        <p14:creationId xmlns:p14="http://schemas.microsoft.com/office/powerpoint/2010/main" val="373104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I supposed this is the end of my presentation today.</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Stars: https://images.app.goo.gl/NwPbHEBJyGg2paAq9</a:t>
            </a:r>
          </a:p>
          <a:p>
            <a:pPr marL="0" indent="0">
              <a:buFont typeface="Arial" panose="020B0604020202020204" pitchFamily="34" charset="0"/>
              <a:buNone/>
            </a:pPr>
            <a:r>
              <a:rPr lang="en-US" dirty="0"/>
              <a:t>Good: https://images.app.goo.gl/iYHrcxLT1QKkBueu9</a:t>
            </a:r>
          </a:p>
          <a:p>
            <a:pPr marL="0" indent="0">
              <a:buFont typeface="Arial" panose="020B0604020202020204" pitchFamily="34" charset="0"/>
              <a:buNone/>
            </a:pPr>
            <a:r>
              <a:rPr lang="en-US" dirty="0"/>
              <a:t>Thank you For Attention: https://images.app.goo.gl/Ltso1nhehhs2bZj97</a:t>
            </a:r>
          </a:p>
          <a:p>
            <a:pPr marL="0" indent="0">
              <a:buFont typeface="Arial" panose="020B0604020202020204" pitchFamily="34" charset="0"/>
              <a:buNone/>
            </a:pPr>
            <a:r>
              <a:rPr lang="en-US" dirty="0"/>
              <a:t>Thinking: (Not sure which is the source anymore)</a:t>
            </a:r>
          </a:p>
          <a:p>
            <a:pPr marL="0" indent="0">
              <a:buFont typeface="Arial" panose="020B0604020202020204" pitchFamily="34" charset="0"/>
              <a:buNone/>
            </a:pPr>
            <a:r>
              <a:rPr lang="en-US" dirty="0"/>
              <a:t>Yes: (Not sure which is the source anymore)</a:t>
            </a:r>
          </a:p>
          <a:p>
            <a:pPr marL="0" indent="0">
              <a:buFont typeface="Arial" panose="020B0604020202020204" pitchFamily="34" charset="0"/>
              <a:buNone/>
            </a:pPr>
            <a:r>
              <a:rPr lang="en-US" dirty="0"/>
              <a:t>Pointing: (Not sure which is the source anymore)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DBD60AF-BEF0-4D1C-9330-728D54BE17D6}" type="slidenum">
              <a:rPr lang="en-MY" smtClean="0"/>
              <a:t>37</a:t>
            </a:fld>
            <a:endParaRPr lang="en-MY"/>
          </a:p>
        </p:txBody>
      </p:sp>
    </p:spTree>
    <p:extLst>
      <p:ext uri="{BB962C8B-B14F-4D97-AF65-F5344CB8AC3E}">
        <p14:creationId xmlns:p14="http://schemas.microsoft.com/office/powerpoint/2010/main" val="938597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And I would like to take this opportunity to thanks whoever that has been paying his time and effort into reading and helping out with my works as well as supporting me, especially</a:t>
            </a:r>
          </a:p>
          <a:p>
            <a:pPr marL="171450" indent="-171450">
              <a:buFont typeface="Arial" panose="020B0604020202020204" pitchFamily="34" charset="0"/>
              <a:buChar char="•"/>
            </a:pPr>
            <a:r>
              <a:rPr lang="en-MY" dirty="0"/>
              <a:t>Raphael, my PI who has always been super supportive, inspiring and motivating; and</a:t>
            </a:r>
          </a:p>
          <a:p>
            <a:pPr marL="171450" indent="-171450">
              <a:buFont typeface="Arial" panose="020B0604020202020204" pitchFamily="34" charset="0"/>
              <a:buChar char="•"/>
            </a:pPr>
            <a:r>
              <a:rPr lang="en-MY" dirty="0"/>
              <a:t>Markus, my supervisor who gave me thorough supports and patience guidance throughout my whole master thesis; and finally</a:t>
            </a:r>
          </a:p>
          <a:p>
            <a:pPr marL="171450" indent="-171450">
              <a:buFont typeface="Arial" panose="020B0604020202020204" pitchFamily="34" charset="0"/>
              <a:buChar char="•"/>
            </a:pPr>
            <a:r>
              <a:rPr lang="en-MY" dirty="0"/>
              <a:t>Tobias, </a:t>
            </a:r>
            <a:r>
              <a:rPr lang="en-US" dirty="0"/>
              <a:t>for providing snapshots data and useful ideas and assistance.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Thank You: https://images.app.goo.gl/LPRWVqBg1oh9aofq8</a:t>
            </a:r>
          </a:p>
          <a:p>
            <a:pPr marL="0" indent="0">
              <a:buFont typeface="Arial" panose="020B0604020202020204" pitchFamily="34" charset="0"/>
              <a:buNone/>
            </a:pPr>
            <a:r>
              <a:rPr lang="en-US" dirty="0"/>
              <a:t>Mushroom VR: https://images.app.goo.gl/WrotqfGkVyNZGny99</a:t>
            </a:r>
          </a:p>
          <a:p>
            <a:pPr marL="0" indent="0">
              <a:buFont typeface="Arial" panose="020B0604020202020204" pitchFamily="34" charset="0"/>
              <a:buNone/>
            </a:pPr>
            <a:r>
              <a:rPr lang="en-US" dirty="0"/>
              <a:t>Handshake: https://images.app.goo.gl/8mLiW2uK35xbCtnK9</a:t>
            </a:r>
          </a:p>
          <a:p>
            <a:pPr marL="0" indent="0">
              <a:buFont typeface="Arial" panose="020B0604020202020204" pitchFamily="34" charset="0"/>
              <a:buNone/>
            </a:pPr>
            <a:r>
              <a:rPr lang="en-US" dirty="0"/>
              <a:t>Hands-clapping/High-five: https://images.app.goo.gl/AC4DxZe6QocxMTnG8</a:t>
            </a:r>
          </a:p>
          <a:p>
            <a:pPr marL="0" indent="0">
              <a:buFont typeface="Arial" panose="020B0604020202020204" pitchFamily="34" charset="0"/>
              <a:buNone/>
            </a:pPr>
            <a:r>
              <a:rPr lang="en-US" dirty="0"/>
              <a:t>Thank-you-hands: https://images.app.goo.gl/5dWibtmtd9u6mJF49</a:t>
            </a:r>
          </a:p>
          <a:p>
            <a:pPr marL="0" indent="0">
              <a:buFont typeface="Arial" panose="020B0604020202020204" pitchFamily="34" charset="0"/>
              <a:buNone/>
            </a:pPr>
            <a:r>
              <a:rPr lang="en-US" dirty="0"/>
              <a:t>Hand-love: https://images.app.goo.gl/4yP4fha1hhHhhc2F6</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38</a:t>
            </a:fld>
            <a:endParaRPr lang="en-MY"/>
          </a:p>
        </p:txBody>
      </p:sp>
    </p:spTree>
    <p:extLst>
      <p:ext uri="{BB962C8B-B14F-4D97-AF65-F5344CB8AC3E}">
        <p14:creationId xmlns:p14="http://schemas.microsoft.com/office/powerpoint/2010/main" val="195778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These simple navigation tasks are however not the same for </a:t>
            </a:r>
            <a:r>
              <a:rPr lang="en-US" dirty="0"/>
              <a:t>mobile robots which normally require heavy pre-training experience that involves high similarity with encounters during testing.</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US" dirty="0"/>
          </a:p>
          <a:p>
            <a:pPr marL="0" indent="0">
              <a:buFont typeface="Arial" panose="020B0604020202020204" pitchFamily="34" charset="0"/>
              <a:buNone/>
            </a:pPr>
            <a:r>
              <a:rPr lang="en-MY" dirty="0"/>
              <a:t>Bottom Right: https://images.app.goo.gl/z6vJE1Yusyw9AHd48</a:t>
            </a:r>
          </a:p>
          <a:p>
            <a:pPr marL="0" indent="0">
              <a:buFont typeface="Arial" panose="020B0604020202020204" pitchFamily="34" charset="0"/>
              <a:buNone/>
            </a:pPr>
            <a:r>
              <a:rPr lang="en-MY" dirty="0"/>
              <a:t>Top Centre: https://images.app.goo.gl/irPKNH5KmwfQVniX8</a:t>
            </a:r>
          </a:p>
        </p:txBody>
      </p:sp>
      <p:sp>
        <p:nvSpPr>
          <p:cNvPr id="4" name="Slide Number Placeholder 3"/>
          <p:cNvSpPr>
            <a:spLocks noGrp="1"/>
          </p:cNvSpPr>
          <p:nvPr>
            <p:ph type="sldNum" sz="quarter" idx="5"/>
          </p:nvPr>
        </p:nvSpPr>
        <p:spPr/>
        <p:txBody>
          <a:bodyPr/>
          <a:lstStyle/>
          <a:p>
            <a:fld id="{ADBD60AF-BEF0-4D1C-9330-728D54BE17D6}" type="slidenum">
              <a:rPr lang="en-MY" smtClean="0"/>
              <a:t>4</a:t>
            </a:fld>
            <a:endParaRPr lang="en-MY"/>
          </a:p>
        </p:txBody>
      </p:sp>
    </p:spTree>
    <p:extLst>
      <p:ext uri="{BB962C8B-B14F-4D97-AF65-F5344CB8AC3E}">
        <p14:creationId xmlns:p14="http://schemas.microsoft.com/office/powerpoint/2010/main" val="423890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Entering the Deep Learning era, more approaches are developed trying to establish autonomous navigating robots. But then,</a:t>
            </a:r>
          </a:p>
          <a:p>
            <a:pPr marL="171450" indent="-171450">
              <a:buFont typeface="Arial" panose="020B0604020202020204" pitchFamily="34" charset="0"/>
              <a:buChar char="•"/>
            </a:pPr>
            <a:r>
              <a:rPr lang="en-US" dirty="0"/>
              <a:t>how do robots in real world and virtual world deal with navigation problems? Well, they must be able to perform real time robotic mapping and odometry! Yet, how do they do it?</a:t>
            </a:r>
          </a:p>
        </p:txBody>
      </p:sp>
      <p:sp>
        <p:nvSpPr>
          <p:cNvPr id="4" name="Slide Number Placeholder 3"/>
          <p:cNvSpPr>
            <a:spLocks noGrp="1"/>
          </p:cNvSpPr>
          <p:nvPr>
            <p:ph type="sldNum" sz="quarter" idx="5"/>
          </p:nvPr>
        </p:nvSpPr>
        <p:spPr/>
        <p:txBody>
          <a:bodyPr/>
          <a:lstStyle/>
          <a:p>
            <a:fld id="{ADBD60AF-BEF0-4D1C-9330-728D54BE17D6}" type="slidenum">
              <a:rPr lang="en-MY" smtClean="0"/>
              <a:t>5</a:t>
            </a:fld>
            <a:endParaRPr lang="en-MY"/>
          </a:p>
        </p:txBody>
      </p:sp>
    </p:spTree>
    <p:extLst>
      <p:ext uri="{BB962C8B-B14F-4D97-AF65-F5344CB8AC3E}">
        <p14:creationId xmlns:p14="http://schemas.microsoft.com/office/powerpoint/2010/main" val="267531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Via SLAM (Simultaneous Localization and Mapping), a probabilistic calculation method that helps robots to map areas and navigate.</a:t>
            </a:r>
          </a:p>
        </p:txBody>
      </p:sp>
      <p:sp>
        <p:nvSpPr>
          <p:cNvPr id="4" name="Slide Number Placeholder 3"/>
          <p:cNvSpPr>
            <a:spLocks noGrp="1"/>
          </p:cNvSpPr>
          <p:nvPr>
            <p:ph type="sldNum" sz="quarter" idx="5"/>
          </p:nvPr>
        </p:nvSpPr>
        <p:spPr/>
        <p:txBody>
          <a:bodyPr/>
          <a:lstStyle/>
          <a:p>
            <a:fld id="{ADBD60AF-BEF0-4D1C-9330-728D54BE17D6}" type="slidenum">
              <a:rPr lang="en-MY" smtClean="0"/>
              <a:t>6</a:t>
            </a:fld>
            <a:endParaRPr lang="en-MY"/>
          </a:p>
        </p:txBody>
      </p:sp>
    </p:spTree>
    <p:extLst>
      <p:ext uri="{BB962C8B-B14F-4D97-AF65-F5344CB8AC3E}">
        <p14:creationId xmlns:p14="http://schemas.microsoft.com/office/powerpoint/2010/main" val="273061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sz="1200" kern="1200" dirty="0">
                <a:solidFill>
                  <a:schemeClr val="tx1"/>
                </a:solidFill>
                <a:effectLst/>
                <a:latin typeface="+mn-lt"/>
                <a:ea typeface="+mn-ea"/>
                <a:cs typeface="+mn-cs"/>
              </a:rPr>
              <a:t>In particular, we would like to focus on visual SLAM today.</a:t>
            </a:r>
          </a:p>
          <a:p>
            <a:pPr marL="171450" indent="-171450">
              <a:buFont typeface="Arial" panose="020B0604020202020204" pitchFamily="34" charset="0"/>
              <a:buChar char="•"/>
            </a:pPr>
            <a:r>
              <a:rPr lang="en-MY" sz="1200" kern="1200" dirty="0">
                <a:solidFill>
                  <a:schemeClr val="tx1"/>
                </a:solidFill>
                <a:effectLst/>
                <a:latin typeface="+mn-lt"/>
                <a:ea typeface="+mn-ea"/>
                <a:cs typeface="+mn-cs"/>
              </a:rPr>
              <a:t>To </a:t>
            </a:r>
            <a:r>
              <a:rPr lang="en-MY" sz="1200" b="1" kern="1200" dirty="0">
                <a:solidFill>
                  <a:schemeClr val="tx1"/>
                </a:solidFill>
                <a:effectLst/>
                <a:latin typeface="+mn-lt"/>
                <a:ea typeface="+mn-ea"/>
                <a:cs typeface="+mn-cs"/>
              </a:rPr>
              <a:t>navigate autonomously</a:t>
            </a:r>
            <a:r>
              <a:rPr lang="en-MY" sz="1200" kern="1200" dirty="0">
                <a:solidFill>
                  <a:schemeClr val="tx1"/>
                </a:solidFill>
                <a:effectLst/>
                <a:latin typeface="+mn-lt"/>
                <a:ea typeface="+mn-ea"/>
                <a:cs typeface="+mn-cs"/>
              </a:rPr>
              <a:t>, the model needs to be able to perform </a:t>
            </a:r>
            <a:r>
              <a:rPr lang="en-MY" sz="1200" b="1" kern="1200" dirty="0">
                <a:solidFill>
                  <a:schemeClr val="tx1"/>
                </a:solidFill>
                <a:effectLst/>
                <a:latin typeface="+mn-lt"/>
                <a:ea typeface="+mn-ea"/>
                <a:cs typeface="+mn-cs"/>
              </a:rPr>
              <a:t>self-localisation,</a:t>
            </a:r>
            <a:r>
              <a:rPr lang="en-MY"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path planning, map building and interpretation. </a:t>
            </a:r>
            <a:r>
              <a:rPr lang="en-US" sz="1200" kern="1200" dirty="0">
                <a:solidFill>
                  <a:schemeClr val="tx1"/>
                </a:solidFill>
                <a:effectLst/>
                <a:latin typeface="+mn-lt"/>
                <a:ea typeface="+mn-ea"/>
                <a:cs typeface="+mn-cs"/>
              </a:rPr>
              <a:t>And this will help the model to decide the steps to goal.</a:t>
            </a:r>
            <a:endParaRPr lang="en-MY"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be able to do so, the model will need different abilities of calculation that do the measurement works such as </a:t>
            </a:r>
            <a:r>
              <a:rPr lang="en-US" sz="1200" b="1" kern="1200" dirty="0">
                <a:solidFill>
                  <a:schemeClr val="tx1"/>
                </a:solidFill>
                <a:effectLst/>
                <a:latin typeface="+mn-lt"/>
                <a:ea typeface="+mn-ea"/>
                <a:cs typeface="+mn-cs"/>
              </a:rPr>
              <a:t>state prediction, measurement prediction, observation, data association &amp; correlation, filters update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integrate these into its internal learning map</a:t>
            </a:r>
            <a:r>
              <a:rPr lang="en-US" sz="1200" kern="1200" dirty="0">
                <a:solidFill>
                  <a:schemeClr val="tx1"/>
                </a:solidFill>
                <a:effectLst/>
                <a:latin typeface="+mn-lt"/>
                <a:ea typeface="+mn-ea"/>
                <a:cs typeface="+mn-cs"/>
              </a:rPr>
              <a:t>.</a:t>
            </a:r>
            <a:endParaRPr lang="en-MY"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What makes the SLAM more successful is its ability to perform </a:t>
            </a:r>
            <a:r>
              <a:rPr lang="en-US" b="1" dirty="0"/>
              <a:t>graph relaxation</a:t>
            </a:r>
            <a:r>
              <a:rPr lang="en-US" dirty="0"/>
              <a:t>, </a:t>
            </a:r>
            <a:r>
              <a:rPr lang="en-US" b="1" dirty="0"/>
              <a:t>map pruning</a:t>
            </a:r>
            <a:r>
              <a:rPr lang="en-US" dirty="0"/>
              <a:t> and </a:t>
            </a:r>
            <a:r>
              <a:rPr lang="en-US" b="1" dirty="0"/>
              <a:t>path planning</a:t>
            </a:r>
            <a:r>
              <a:rPr lang="en-US" dirty="0"/>
              <a:t>.</a:t>
            </a:r>
          </a:p>
          <a:p>
            <a:pPr marL="171450" indent="-171450">
              <a:buFont typeface="Arial" panose="020B0604020202020204" pitchFamily="34" charset="0"/>
              <a:buChar char="•"/>
            </a:pPr>
            <a:r>
              <a:rPr lang="en-US" dirty="0"/>
              <a:t>These good approaches can be integrated into simulating the biological processes</a:t>
            </a:r>
            <a:endParaRPr lang="en-MY" dirty="0"/>
          </a:p>
        </p:txBody>
      </p:sp>
      <p:sp>
        <p:nvSpPr>
          <p:cNvPr id="4" name="Slide Number Placeholder 3"/>
          <p:cNvSpPr>
            <a:spLocks noGrp="1"/>
          </p:cNvSpPr>
          <p:nvPr>
            <p:ph type="sldNum" sz="quarter" idx="5"/>
          </p:nvPr>
        </p:nvSpPr>
        <p:spPr/>
        <p:txBody>
          <a:bodyPr/>
          <a:lstStyle/>
          <a:p>
            <a:fld id="{ADBD60AF-BEF0-4D1C-9330-728D54BE17D6}" type="slidenum">
              <a:rPr lang="en-MY" smtClean="0"/>
              <a:t>7</a:t>
            </a:fld>
            <a:endParaRPr lang="en-MY"/>
          </a:p>
        </p:txBody>
      </p:sp>
    </p:spTree>
    <p:extLst>
      <p:ext uri="{BB962C8B-B14F-4D97-AF65-F5344CB8AC3E}">
        <p14:creationId xmlns:p14="http://schemas.microsoft.com/office/powerpoint/2010/main" val="970294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MY" dirty="0"/>
              <a:t>Specifically, </a:t>
            </a:r>
            <a:r>
              <a:rPr lang="en-MY" dirty="0" err="1"/>
              <a:t>RatSLAM</a:t>
            </a:r>
            <a:r>
              <a:rPr lang="en-MY" dirty="0"/>
              <a:t> was inspired by </a:t>
            </a:r>
            <a:r>
              <a:rPr lang="en-US" dirty="0"/>
              <a:t>SLAM and empirical research on the rodent hippocampal cognitive map.</a:t>
            </a:r>
          </a:p>
          <a:p>
            <a:pPr marL="171450" indent="-171450">
              <a:buFont typeface="Arial" panose="020B0604020202020204" pitchFamily="34" charset="0"/>
              <a:buChar char="•"/>
            </a:pPr>
            <a:r>
              <a:rPr lang="en-US" dirty="0"/>
              <a:t>And have given rise to a variant of the model such as FABMAP2, SeqSLAM, </a:t>
            </a:r>
            <a:r>
              <a:rPr lang="en-US" dirty="0" err="1"/>
              <a:t>ViTa</a:t>
            </a:r>
            <a:r>
              <a:rPr lang="en-US" dirty="0"/>
              <a:t>-SLAM and CAT-SLAM, which have surpassed some ability of the traditional robots.</a:t>
            </a:r>
          </a:p>
          <a:p>
            <a:pPr marL="171450" indent="-171450">
              <a:buFont typeface="Arial" panose="020B0604020202020204" pitchFamily="34" charset="0"/>
              <a:buChar char="•"/>
            </a:pPr>
            <a:r>
              <a:rPr lang="en-US" dirty="0"/>
              <a:t>For example, able to match images of the same place in different seasons and weathers.</a:t>
            </a:r>
            <a:endParaRPr lang="en-MY" dirty="0"/>
          </a:p>
          <a:p>
            <a:pPr marL="0" indent="0">
              <a:buFont typeface="Arial" panose="020B0604020202020204" pitchFamily="34" charset="0"/>
              <a:buNone/>
            </a:pPr>
            <a:endParaRPr lang="en-MY" dirty="0"/>
          </a:p>
          <a:p>
            <a:pPr marL="0" indent="0">
              <a:buFont typeface="Arial" panose="020B0604020202020204" pitchFamily="34" charset="0"/>
              <a:buNone/>
            </a:pPr>
            <a:endParaRPr lang="en-MY"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dirty="0"/>
              <a:t>#################################################################################################################################</a:t>
            </a:r>
          </a:p>
          <a:p>
            <a:pPr marL="0" indent="0">
              <a:buFont typeface="Arial" panose="020B0604020202020204" pitchFamily="34" charset="0"/>
              <a:buNone/>
            </a:pPr>
            <a:endParaRPr lang="en-MY" dirty="0"/>
          </a:p>
          <a:p>
            <a:pPr marL="0" indent="0">
              <a:buFont typeface="Arial" panose="020B0604020202020204" pitchFamily="34" charset="0"/>
              <a:buNone/>
            </a:pPr>
            <a:r>
              <a:rPr lang="en-MY" dirty="0">
                <a:hlinkClick r:id="rId3"/>
              </a:rPr>
              <a:t>http://www.lifelong-navigation.eu/files/naseer14aaai.pdf</a:t>
            </a:r>
            <a:endParaRPr lang="en-MY" dirty="0"/>
          </a:p>
          <a:p>
            <a:pPr marL="0" indent="0">
              <a:buFont typeface="Arial" panose="020B0604020202020204" pitchFamily="34" charset="0"/>
              <a:buNone/>
            </a:pPr>
            <a:endParaRPr lang="en-MY" dirty="0"/>
          </a:p>
          <a:p>
            <a:pPr marL="0" indent="0">
              <a:buFont typeface="Arial" panose="020B0604020202020204" pitchFamily="34" charset="0"/>
              <a:buNone/>
            </a:pPr>
            <a:endParaRPr lang="en-MY" dirty="0"/>
          </a:p>
          <a:p>
            <a:pPr marL="0" indent="0">
              <a:buFont typeface="Arial" panose="020B0604020202020204" pitchFamily="34" charset="0"/>
              <a:buNone/>
            </a:pPr>
            <a:r>
              <a:rPr lang="en-MY" dirty="0"/>
              <a:t>Bottom Right: https://images.app.goo.gl/PjrRxYTEENChmjTP8</a:t>
            </a:r>
          </a:p>
          <a:p>
            <a:pPr marL="0" indent="0">
              <a:buFont typeface="Arial" panose="020B0604020202020204" pitchFamily="34" charset="0"/>
              <a:buNone/>
            </a:pPr>
            <a:r>
              <a:rPr lang="en-MY" dirty="0"/>
              <a:t>Bottom-</a:t>
            </a:r>
            <a:r>
              <a:rPr lang="en-MY" dirty="0" err="1"/>
              <a:t>Center</a:t>
            </a:r>
            <a:r>
              <a:rPr lang="en-MY" dirty="0"/>
              <a:t> Right: https://images.app.goo.gl/cbUMZdYSXM2KLSDSA</a:t>
            </a:r>
          </a:p>
          <a:p>
            <a:pPr marL="0" indent="0">
              <a:buFont typeface="Arial" panose="020B0604020202020204" pitchFamily="34" charset="0"/>
              <a:buNone/>
            </a:pPr>
            <a:r>
              <a:rPr lang="en-MY" dirty="0"/>
              <a:t>Bottom Left: https://images.app.goo.gl/kNWdR6ndkUJbuUAc9</a:t>
            </a:r>
          </a:p>
        </p:txBody>
      </p:sp>
      <p:sp>
        <p:nvSpPr>
          <p:cNvPr id="4" name="Slide Number Placeholder 3"/>
          <p:cNvSpPr>
            <a:spLocks noGrp="1"/>
          </p:cNvSpPr>
          <p:nvPr>
            <p:ph type="sldNum" sz="quarter" idx="5"/>
          </p:nvPr>
        </p:nvSpPr>
        <p:spPr/>
        <p:txBody>
          <a:bodyPr/>
          <a:lstStyle/>
          <a:p>
            <a:fld id="{ADBD60AF-BEF0-4D1C-9330-728D54BE17D6}" type="slidenum">
              <a:rPr lang="en-MY" smtClean="0"/>
              <a:t>8</a:t>
            </a:fld>
            <a:endParaRPr lang="en-MY"/>
          </a:p>
        </p:txBody>
      </p:sp>
    </p:spTree>
    <p:extLst>
      <p:ext uri="{BB962C8B-B14F-4D97-AF65-F5344CB8AC3E}">
        <p14:creationId xmlns:p14="http://schemas.microsoft.com/office/powerpoint/2010/main" val="30952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baseline="0" dirty="0"/>
              <a:t>The very first model of </a:t>
            </a:r>
            <a:r>
              <a:rPr lang="en-US" b="0" i="0" u="none" baseline="0" dirty="0" err="1"/>
              <a:t>RatSLAM</a:t>
            </a:r>
            <a:r>
              <a:rPr lang="en-US" b="0" i="0" u="none" baseline="0" dirty="0"/>
              <a:t> was built to take landmark cues to support its pose hypotheses which are represented by the place cells (position) and head direction cells (orientation) in two separate networks as well as to update the estimation (self-motion cues). The model however encountered difficulties in 2D environments due to the inability to hold multiple pose hypotheses whereby it will face boundary problem around the edge. </a:t>
            </a:r>
          </a:p>
          <a:p>
            <a:pPr marL="171450" indent="-171450">
              <a:buFont typeface="Arial" panose="020B0604020202020204" pitchFamily="34" charset="0"/>
              <a:buChar char="•"/>
            </a:pPr>
            <a:r>
              <a:rPr lang="en-US" b="0" i="0" u="none" baseline="0" dirty="0"/>
              <a:t>Hence, they combined place and head direction cells into one single network, pose cells, which however found to encounter goal recall breakdown due to collision and discontinuity. Collision means 1 pose cell representing &gt;1 place; and discontinuity  means &gt;1 pose cells representing the same location</a:t>
            </a:r>
          </a:p>
          <a:p>
            <a:pPr marL="171450" indent="-171450">
              <a:buFont typeface="Arial" panose="020B0604020202020204" pitchFamily="34" charset="0"/>
              <a:buChar char="•"/>
            </a:pPr>
            <a:r>
              <a:rPr lang="en-US" b="0" i="0" u="none" baseline="0" dirty="0"/>
              <a:t>The team realized that this is due to the shortcoming of the model which could not form an experience. Hence, they came up with a third version of </a:t>
            </a:r>
            <a:r>
              <a:rPr lang="en-US" b="0" i="0" u="none" baseline="0" dirty="0" err="1"/>
              <a:t>RatSLAM</a:t>
            </a:r>
            <a:r>
              <a:rPr lang="en-US" b="0" i="0" u="none" baseline="0" dirty="0"/>
              <a:t> which supports this experience map feature. An experience is a matched activity pattern of pose and local view cells. Any difference in the pairings would lead to the formation of new experience that is linked to previous experience (node) via the distance obtained from self-motion cues and corrected via loop closure. This model provided the robot with a continuous and reusable map for navigation. </a:t>
            </a:r>
          </a:p>
        </p:txBody>
      </p:sp>
      <p:sp>
        <p:nvSpPr>
          <p:cNvPr id="4" name="Slide Number Placeholder 3"/>
          <p:cNvSpPr>
            <a:spLocks noGrp="1"/>
          </p:cNvSpPr>
          <p:nvPr>
            <p:ph type="sldNum" sz="quarter" idx="5"/>
          </p:nvPr>
        </p:nvSpPr>
        <p:spPr/>
        <p:txBody>
          <a:bodyPr/>
          <a:lstStyle/>
          <a:p>
            <a:fld id="{ADBD60AF-BEF0-4D1C-9330-728D54BE17D6}" type="slidenum">
              <a:rPr lang="en-MY" smtClean="0"/>
              <a:t>9</a:t>
            </a:fld>
            <a:endParaRPr lang="en-MY"/>
          </a:p>
        </p:txBody>
      </p:sp>
    </p:spTree>
    <p:extLst>
      <p:ext uri="{BB962C8B-B14F-4D97-AF65-F5344CB8AC3E}">
        <p14:creationId xmlns:p14="http://schemas.microsoft.com/office/powerpoint/2010/main" val="145903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4241800" y="2305050"/>
            <a:ext cx="647700" cy="523875"/>
          </a:xfrm>
          <a:prstGeom prst="rect">
            <a:avLst/>
          </a:prstGeom>
        </p:spPr>
      </p:pic>
      <p:pic>
        <p:nvPicPr>
          <p:cNvPr id="8" name="Bilde 7"/>
          <p:cNvPicPr>
            <a:picLocks noChangeAspect="1"/>
          </p:cNvPicPr>
          <p:nvPr userDrawn="1"/>
        </p:nvPicPr>
        <p:blipFill>
          <a:blip r:embed="rId2"/>
          <a:stretch>
            <a:fillRect/>
          </a:stretch>
        </p:blipFill>
        <p:spPr>
          <a:xfrm>
            <a:off x="4241800" y="2305050"/>
            <a:ext cx="647700" cy="523875"/>
          </a:xfrm>
          <a:prstGeom prst="rect">
            <a:avLst/>
          </a:prstGeom>
        </p:spPr>
      </p:pic>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9" name="Plassholder for innhold 2">
            <a:extLst>
              <a:ext uri="{FF2B5EF4-FFF2-40B4-BE49-F238E27FC236}">
                <a16:creationId xmlns:a16="http://schemas.microsoft.com/office/drawing/2014/main" id="{C104F6C3-14A5-7C44-9672-620E766AFA50}"/>
              </a:ext>
            </a:extLst>
          </p:cNvPr>
          <p:cNvSpPr>
            <a:spLocks noGrp="1"/>
          </p:cNvSpPr>
          <p:nvPr>
            <p:ph idx="1"/>
          </p:nvPr>
        </p:nvSpPr>
        <p:spPr>
          <a:xfrm>
            <a:off x="314320" y="922492"/>
            <a:ext cx="8229600" cy="382792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tittel 1">
            <a:extLst>
              <a:ext uri="{FF2B5EF4-FFF2-40B4-BE49-F238E27FC236}">
                <a16:creationId xmlns:a16="http://schemas.microsoft.com/office/drawing/2014/main" id="{A8649A17-B5BE-0044-9C9F-D4FEF02EBD26}"/>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dirty="0"/>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6F5D9256-4B33-7348-8088-156670CE8AC2}"/>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9" name="Plassholder for innhold 3">
            <a:extLst>
              <a:ext uri="{FF2B5EF4-FFF2-40B4-BE49-F238E27FC236}">
                <a16:creationId xmlns:a16="http://schemas.microsoft.com/office/drawing/2014/main" id="{7FB2B498-C8E4-CD4C-A77B-89DC95864824}"/>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4">
            <a:extLst>
              <a:ext uri="{FF2B5EF4-FFF2-40B4-BE49-F238E27FC236}">
                <a16:creationId xmlns:a16="http://schemas.microsoft.com/office/drawing/2014/main" id="{E0D91D2C-FE24-CF4E-AE51-A5FFB1694D9F}"/>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
        <p:nvSpPr>
          <p:cNvPr id="11" name="Plassholder for innhold 5">
            <a:extLst>
              <a:ext uri="{FF2B5EF4-FFF2-40B4-BE49-F238E27FC236}">
                <a16:creationId xmlns:a16="http://schemas.microsoft.com/office/drawing/2014/main" id="{BEC7E2BF-6A3C-A94D-9C7B-345C25D83A44}"/>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4">
            <a:extLst>
              <a:ext uri="{FF2B5EF4-FFF2-40B4-BE49-F238E27FC236}">
                <a16:creationId xmlns:a16="http://schemas.microsoft.com/office/drawing/2014/main" id="{7888D2D7-50DA-DC4D-BF5C-4373821FD301}"/>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57200" y="953729"/>
            <a:ext cx="8229600" cy="3640894"/>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5" name="Bilde 4" descr="sirkler.jpg"/>
          <p:cNvPicPr>
            <a:picLocks noChangeAspect="1"/>
          </p:cNvPicPr>
          <p:nvPr userDrawn="1"/>
        </p:nvPicPr>
        <p:blipFill rotWithShape="1">
          <a:blip r:embed="rId13">
            <a:extLst>
              <a:ext uri="{28A0092B-C50C-407E-A947-70E740481C1C}">
                <a14:useLocalDpi xmlns:a14="http://schemas.microsoft.com/office/drawing/2010/main" val="0"/>
              </a:ext>
            </a:extLst>
          </a:blip>
          <a:srcRect r="18451"/>
          <a:stretch/>
        </p:blipFill>
        <p:spPr>
          <a:xfrm>
            <a:off x="7993703" y="379170"/>
            <a:ext cx="1151994" cy="1148515"/>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9.png"/><Relationship Id="rId7" Type="http://schemas.openxmlformats.org/officeDocument/2006/relationships/image" Target="../media/image84.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gi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4.gif"/><Relationship Id="rId5" Type="http://schemas.openxmlformats.org/officeDocument/2006/relationships/image" Target="../media/image93.png"/><Relationship Id="rId4" Type="http://schemas.openxmlformats.org/officeDocument/2006/relationships/image" Target="../media/image92.gif"/></Relationships>
</file>

<file path=ppt/slides/_rels/slide38.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image" Target="../media/image97.png"/><Relationship Id="rId7" Type="http://schemas.openxmlformats.org/officeDocument/2006/relationships/image" Target="../media/image101.gi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gif"/><Relationship Id="rId5" Type="http://schemas.openxmlformats.org/officeDocument/2006/relationships/image" Target="../media/image99.png"/><Relationship Id="rId10" Type="http://schemas.openxmlformats.org/officeDocument/2006/relationships/image" Target="../media/image104.gif"/><Relationship Id="rId4" Type="http://schemas.openxmlformats.org/officeDocument/2006/relationships/image" Target="../media/image98.png"/><Relationship Id="rId9" Type="http://schemas.openxmlformats.org/officeDocument/2006/relationships/image" Target="../media/image103.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65741"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grpSp>
        <p:nvGrpSpPr>
          <p:cNvPr id="14" name="Gruppe 13"/>
          <p:cNvGrpSpPr/>
          <p:nvPr/>
        </p:nvGrpSpPr>
        <p:grpSpPr>
          <a:xfrm>
            <a:off x="6517094" y="359678"/>
            <a:ext cx="2155389" cy="1751325"/>
            <a:chOff x="6429510" y="337780"/>
            <a:chExt cx="2155389" cy="1751325"/>
          </a:xfrm>
        </p:grpSpPr>
        <p:sp>
          <p:nvSpPr>
            <p:cNvPr id="15" name="Ellipse 1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Ellipse 19"/>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Ellipse 20"/>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Ellipse 21"/>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2" name="Bilde 11">
            <a:extLst>
              <a:ext uri="{FF2B5EF4-FFF2-40B4-BE49-F238E27FC236}">
                <a16:creationId xmlns:a16="http://schemas.microsoft.com/office/drawing/2014/main" id="{375B7BF6-34AC-534B-834C-E43610CB42BD}"/>
              </a:ext>
            </a:extLst>
          </p:cNvPr>
          <p:cNvPicPr>
            <a:picLocks noChangeAspect="1"/>
          </p:cNvPicPr>
          <p:nvPr/>
        </p:nvPicPr>
        <p:blipFill>
          <a:blip r:embed="rId3"/>
          <a:stretch>
            <a:fillRect/>
          </a:stretch>
        </p:blipFill>
        <p:spPr>
          <a:xfrm>
            <a:off x="624043" y="621613"/>
            <a:ext cx="3094007" cy="1082356"/>
          </a:xfrm>
          <a:prstGeom prst="rect">
            <a:avLst/>
          </a:prstGeom>
        </p:spPr>
      </p:pic>
      <p:sp>
        <p:nvSpPr>
          <p:cNvPr id="16" name="Tittel 1">
            <a:extLst>
              <a:ext uri="{FF2B5EF4-FFF2-40B4-BE49-F238E27FC236}">
                <a16:creationId xmlns:a16="http://schemas.microsoft.com/office/drawing/2014/main" id="{C21C95AF-9FBC-F64F-AA0B-5D9D983BD679}"/>
              </a:ext>
            </a:extLst>
          </p:cNvPr>
          <p:cNvSpPr txBox="1">
            <a:spLocks/>
          </p:cNvSpPr>
          <p:nvPr/>
        </p:nvSpPr>
        <p:spPr>
          <a:xfrm>
            <a:off x="517126" y="2325582"/>
            <a:ext cx="7772400" cy="675821"/>
          </a:xfrm>
          <a:prstGeom prst="rect">
            <a:avLst/>
          </a:prstGeom>
        </p:spPr>
        <p:txBody>
          <a:bodyPr vert="horz" lIns="91440" tIns="45720" rIns="91440" bIns="45720" rtlCol="0" anchor="t" anchorCtr="0">
            <a:normAutofit fontScale="62500" lnSpcReduction="2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dirty="0"/>
              <a:t>Spatial representation of a virtual environment in a deep neural network</a:t>
            </a:r>
            <a:endParaRPr lang="nb-NO" dirty="0"/>
          </a:p>
        </p:txBody>
      </p:sp>
      <p:sp>
        <p:nvSpPr>
          <p:cNvPr id="17" name="Undertittel 2">
            <a:extLst>
              <a:ext uri="{FF2B5EF4-FFF2-40B4-BE49-F238E27FC236}">
                <a16:creationId xmlns:a16="http://schemas.microsoft.com/office/drawing/2014/main" id="{79CAFBD3-6CDE-EB4F-91C4-8A6BE8B6927A}"/>
              </a:ext>
            </a:extLst>
          </p:cNvPr>
          <p:cNvSpPr txBox="1">
            <a:spLocks/>
          </p:cNvSpPr>
          <p:nvPr/>
        </p:nvSpPr>
        <p:spPr>
          <a:xfrm>
            <a:off x="504816" y="3072724"/>
            <a:ext cx="7772400" cy="131445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b-NO" dirty="0"/>
              <a:t>Boon Linn, Choo</a:t>
            </a:r>
          </a:p>
          <a:p>
            <a:r>
              <a:rPr lang="nb-NO" sz="1400" i="1" dirty="0"/>
              <a:t>Master </a:t>
            </a:r>
            <a:r>
              <a:rPr lang="nb-NO" sz="1400" i="1" dirty="0" err="1"/>
              <a:t>Degree</a:t>
            </a:r>
            <a:r>
              <a:rPr lang="nb-NO" sz="1400" i="1" dirty="0"/>
              <a:t> </a:t>
            </a:r>
            <a:r>
              <a:rPr lang="nb-NO" sz="1400" i="1" dirty="0" err="1"/>
              <a:t>Defense</a:t>
            </a:r>
            <a:r>
              <a:rPr lang="nb-NO" sz="1400" i="1" dirty="0"/>
              <a:t> @ </a:t>
            </a:r>
            <a:r>
              <a:rPr lang="nb-NO" sz="1400" i="1" dirty="0" err="1"/>
              <a:t>July</a:t>
            </a:r>
            <a:r>
              <a:rPr lang="nb-NO" sz="1400" i="1" dirty="0"/>
              <a:t> 03, 2020</a:t>
            </a:r>
          </a:p>
        </p:txBody>
      </p:sp>
      <p:pic>
        <p:nvPicPr>
          <p:cNvPr id="10242" name="Picture 2" descr="LINE Creators' Stickers - Practical Hand Gesture. Example with GIF ...">
            <a:extLst>
              <a:ext uri="{FF2B5EF4-FFF2-40B4-BE49-F238E27FC236}">
                <a16:creationId xmlns:a16="http://schemas.microsoft.com/office/drawing/2014/main" id="{FC61ED21-45FC-4DA7-9B14-7CA91C7F7A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12853" y="3045557"/>
            <a:ext cx="2176673" cy="186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1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DD9F4-F8E4-4E1F-9E67-9A65B0834236}"/>
              </a:ext>
            </a:extLst>
          </p:cNvPr>
          <p:cNvSpPr>
            <a:spLocks noGrp="1"/>
          </p:cNvSpPr>
          <p:nvPr>
            <p:ph type="title"/>
          </p:nvPr>
        </p:nvSpPr>
        <p:spPr>
          <a:xfrm>
            <a:off x="457200" y="205979"/>
            <a:ext cx="8229600" cy="646331"/>
          </a:xfrm>
        </p:spPr>
        <p:txBody>
          <a:bodyPr anchor="t">
            <a:normAutofit/>
          </a:bodyPr>
          <a:lstStyle/>
          <a:p>
            <a:r>
              <a:rPr lang="en-US" dirty="0" err="1"/>
              <a:t>RatSLAM</a:t>
            </a:r>
            <a:r>
              <a:rPr lang="en-US" dirty="0"/>
              <a:t> V1: Boundary Problem</a:t>
            </a:r>
            <a:endParaRPr lang="en-MY" dirty="0"/>
          </a:p>
        </p:txBody>
      </p:sp>
      <p:pic>
        <p:nvPicPr>
          <p:cNvPr id="4" name="Picture 3" descr="A picture containing game&#10;&#10;Description automatically generated">
            <a:extLst>
              <a:ext uri="{FF2B5EF4-FFF2-40B4-BE49-F238E27FC236}">
                <a16:creationId xmlns:a16="http://schemas.microsoft.com/office/drawing/2014/main" id="{4DF060AC-77E9-4AFA-AEC3-0D1816998094}"/>
              </a:ext>
            </a:extLst>
          </p:cNvPr>
          <p:cNvPicPr>
            <a:picLocks noChangeAspect="1"/>
          </p:cNvPicPr>
          <p:nvPr/>
        </p:nvPicPr>
        <p:blipFill>
          <a:blip r:embed="rId3"/>
          <a:stretch>
            <a:fillRect/>
          </a:stretch>
        </p:blipFill>
        <p:spPr>
          <a:xfrm>
            <a:off x="606267" y="1200151"/>
            <a:ext cx="3740465" cy="3394472"/>
          </a:xfrm>
          <a:prstGeom prst="rect">
            <a:avLst/>
          </a:prstGeom>
          <a:noFill/>
        </p:spPr>
      </p:pic>
      <p:sp>
        <p:nvSpPr>
          <p:cNvPr id="2" name="Content Placeholder 1">
            <a:extLst>
              <a:ext uri="{FF2B5EF4-FFF2-40B4-BE49-F238E27FC236}">
                <a16:creationId xmlns:a16="http://schemas.microsoft.com/office/drawing/2014/main" id="{13294E2D-F218-43FB-BDBB-B607455BE810}"/>
              </a:ext>
            </a:extLst>
          </p:cNvPr>
          <p:cNvSpPr>
            <a:spLocks noGrp="1"/>
          </p:cNvSpPr>
          <p:nvPr>
            <p:ph sz="half" idx="2"/>
          </p:nvPr>
        </p:nvSpPr>
        <p:spPr>
          <a:xfrm>
            <a:off x="4648200" y="1200151"/>
            <a:ext cx="4038600" cy="3394472"/>
          </a:xfrm>
        </p:spPr>
        <p:txBody>
          <a:bodyPr>
            <a:normAutofit/>
          </a:bodyPr>
          <a:lstStyle/>
          <a:p>
            <a:pPr algn="just">
              <a:lnSpc>
                <a:spcPct val="90000"/>
              </a:lnSpc>
            </a:pPr>
            <a:r>
              <a:rPr lang="en-US" sz="1100" dirty="0"/>
              <a:t>“If the rat or the robot keeps heading in one direction for a very long period of time, the activity or cluster of energy in the network is eventually going to hit one of the boundaries of that layout of neurons or units, and one way to solve this which has been come up with by quite a few papers is to use wrapping connectivity in your network. So, what you do is you connect the cells from one boundary of your network all the way back to cells on the opposite boundary of your network and what this does in effect is causes activity or a cluster of activity when it hits one boundary of the network. It will wrap around or circle around and re-enter on the opposite side and that means that the activity will never disappear off the edge, it will just come back on the other side so this is one of the common ways of solving this problem.”</a:t>
            </a:r>
          </a:p>
          <a:p>
            <a:pPr>
              <a:lnSpc>
                <a:spcPct val="90000"/>
              </a:lnSpc>
            </a:pPr>
            <a:endParaRPr lang="en-MY" sz="1100" dirty="0"/>
          </a:p>
        </p:txBody>
      </p:sp>
      <p:sp>
        <p:nvSpPr>
          <p:cNvPr id="5" name="TextBox 4">
            <a:extLst>
              <a:ext uri="{FF2B5EF4-FFF2-40B4-BE49-F238E27FC236}">
                <a16:creationId xmlns:a16="http://schemas.microsoft.com/office/drawing/2014/main" id="{01CBF124-B32D-442E-8D23-8E292676292F}"/>
              </a:ext>
            </a:extLst>
          </p:cNvPr>
          <p:cNvSpPr txBox="1"/>
          <p:nvPr/>
        </p:nvSpPr>
        <p:spPr>
          <a:xfrm>
            <a:off x="7822645" y="4753082"/>
            <a:ext cx="786774" cy="200055"/>
          </a:xfrm>
          <a:prstGeom prst="rect">
            <a:avLst/>
          </a:prstGeom>
          <a:noFill/>
        </p:spPr>
        <p:txBody>
          <a:bodyPr wrap="square" rtlCol="0">
            <a:spAutoFit/>
          </a:bodyPr>
          <a:lstStyle/>
          <a:p>
            <a:r>
              <a:rPr lang="en-MY" sz="700" dirty="0"/>
              <a:t>(Milford, 2012)</a:t>
            </a:r>
          </a:p>
        </p:txBody>
      </p:sp>
    </p:spTree>
    <p:extLst>
      <p:ext uri="{BB962C8B-B14F-4D97-AF65-F5344CB8AC3E}">
        <p14:creationId xmlns:p14="http://schemas.microsoft.com/office/powerpoint/2010/main" val="300708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DD9F4-F8E4-4E1F-9E67-9A65B0834236}"/>
              </a:ext>
            </a:extLst>
          </p:cNvPr>
          <p:cNvSpPr>
            <a:spLocks noGrp="1"/>
          </p:cNvSpPr>
          <p:nvPr>
            <p:ph type="title"/>
          </p:nvPr>
        </p:nvSpPr>
        <p:spPr>
          <a:xfrm>
            <a:off x="457200" y="205979"/>
            <a:ext cx="8229600" cy="646331"/>
          </a:xfrm>
        </p:spPr>
        <p:txBody>
          <a:bodyPr anchor="t">
            <a:normAutofit fontScale="90000"/>
          </a:bodyPr>
          <a:lstStyle/>
          <a:p>
            <a:r>
              <a:rPr lang="en-US" dirty="0" err="1"/>
              <a:t>RatSLAM</a:t>
            </a:r>
            <a:r>
              <a:rPr lang="en-US" dirty="0"/>
              <a:t> V2: Pose Cells, Collision &amp; Discontinuity Problems</a:t>
            </a:r>
            <a:endParaRPr lang="en-MY" dirty="0"/>
          </a:p>
        </p:txBody>
      </p:sp>
      <p:sp>
        <p:nvSpPr>
          <p:cNvPr id="2" name="Content Placeholder 1">
            <a:extLst>
              <a:ext uri="{FF2B5EF4-FFF2-40B4-BE49-F238E27FC236}">
                <a16:creationId xmlns:a16="http://schemas.microsoft.com/office/drawing/2014/main" id="{13294E2D-F218-43FB-BDBB-B607455BE810}"/>
              </a:ext>
            </a:extLst>
          </p:cNvPr>
          <p:cNvSpPr>
            <a:spLocks noGrp="1"/>
          </p:cNvSpPr>
          <p:nvPr>
            <p:ph sz="half" idx="2"/>
          </p:nvPr>
        </p:nvSpPr>
        <p:spPr>
          <a:xfrm>
            <a:off x="4648200" y="1200151"/>
            <a:ext cx="4038600" cy="3394472"/>
          </a:xfrm>
        </p:spPr>
        <p:txBody>
          <a:bodyPr>
            <a:normAutofit fontScale="92500" lnSpcReduction="20000"/>
          </a:bodyPr>
          <a:lstStyle/>
          <a:p>
            <a:pPr marL="0" indent="0">
              <a:lnSpc>
                <a:spcPct val="90000"/>
              </a:lnSpc>
              <a:buNone/>
            </a:pPr>
            <a:r>
              <a:rPr lang="en-US" sz="1100" dirty="0"/>
              <a:t>Topology of pose cell network no longer reflects topology of physical world:</a:t>
            </a:r>
          </a:p>
          <a:p>
            <a:pPr>
              <a:lnSpc>
                <a:spcPct val="90000"/>
              </a:lnSpc>
            </a:pPr>
            <a:r>
              <a:rPr lang="en-US" sz="1100" dirty="0"/>
              <a:t>“When expanded the environment size and ran the experiments over much longer period of time (1-2hrs), trying to do effective navigation between points, it was found that the robot was unable to navigate successfully. Over the course of an entire experiment, you were to look down from up on above at the pose cell network and track the location of the biggest or most dominant cluster of active cells over the entire experiment and plot a green dot on a graph for every second of the experiment. Every green dot represents where the dominant activity packet was in the XY plane of the pose cell network. The black dashed lines represent real localization or recalibration events. So, these were situations in which the robot saw a distinct visual scene and started to inject activity into the network that was somewhere very different to where the current dominant activity packet was and with enough visual evidence that the location where it was injecting activity would actually form its own activity packet which would eventually become dominant. This method is known as recalibration or errors correction. The implication of this is that there are lots of discontinuities in this pose cell networks. So, the layout of the pose cell network which initially represented quite nicely the XY layout of the environment however rapidly becomes less and less representative of the actual physical layout of the environment due to these discontinuities, and the end effect of this is that you can no longer interpret the pose cell network as representing directly the physical layout or structure of the environment which leads to ineffective navigation”</a:t>
            </a:r>
            <a:endParaRPr lang="en-MY" sz="1100" dirty="0"/>
          </a:p>
        </p:txBody>
      </p:sp>
      <p:pic>
        <p:nvPicPr>
          <p:cNvPr id="6" name="Picture 5">
            <a:extLst>
              <a:ext uri="{FF2B5EF4-FFF2-40B4-BE49-F238E27FC236}">
                <a16:creationId xmlns:a16="http://schemas.microsoft.com/office/drawing/2014/main" id="{CD400C67-B330-412F-9673-9D952C6AF724}"/>
              </a:ext>
            </a:extLst>
          </p:cNvPr>
          <p:cNvPicPr>
            <a:picLocks noChangeAspect="1"/>
          </p:cNvPicPr>
          <p:nvPr/>
        </p:nvPicPr>
        <p:blipFill>
          <a:blip r:embed="rId3"/>
          <a:stretch>
            <a:fillRect/>
          </a:stretch>
        </p:blipFill>
        <p:spPr>
          <a:xfrm>
            <a:off x="139366" y="1334515"/>
            <a:ext cx="811129" cy="866627"/>
          </a:xfrm>
          <a:prstGeom prst="rect">
            <a:avLst/>
          </a:prstGeom>
        </p:spPr>
      </p:pic>
      <p:pic>
        <p:nvPicPr>
          <p:cNvPr id="7" name="Picture 6">
            <a:extLst>
              <a:ext uri="{FF2B5EF4-FFF2-40B4-BE49-F238E27FC236}">
                <a16:creationId xmlns:a16="http://schemas.microsoft.com/office/drawing/2014/main" id="{CC781C15-5616-4F73-8E91-98078B0DD3EE}"/>
              </a:ext>
            </a:extLst>
          </p:cNvPr>
          <p:cNvPicPr>
            <a:picLocks noChangeAspect="1"/>
          </p:cNvPicPr>
          <p:nvPr/>
        </p:nvPicPr>
        <p:blipFill>
          <a:blip r:embed="rId4"/>
          <a:stretch>
            <a:fillRect/>
          </a:stretch>
        </p:blipFill>
        <p:spPr>
          <a:xfrm>
            <a:off x="32580" y="2436359"/>
            <a:ext cx="4615620" cy="2437995"/>
          </a:xfrm>
          <a:prstGeom prst="rect">
            <a:avLst/>
          </a:prstGeom>
        </p:spPr>
      </p:pic>
      <p:sp>
        <p:nvSpPr>
          <p:cNvPr id="8" name="TextBox 7">
            <a:extLst>
              <a:ext uri="{FF2B5EF4-FFF2-40B4-BE49-F238E27FC236}">
                <a16:creationId xmlns:a16="http://schemas.microsoft.com/office/drawing/2014/main" id="{846FA389-2B1B-4C16-BE96-FBA8280325A4}"/>
              </a:ext>
            </a:extLst>
          </p:cNvPr>
          <p:cNvSpPr txBox="1"/>
          <p:nvPr/>
        </p:nvSpPr>
        <p:spPr>
          <a:xfrm>
            <a:off x="7822645" y="4753082"/>
            <a:ext cx="786774" cy="200055"/>
          </a:xfrm>
          <a:prstGeom prst="rect">
            <a:avLst/>
          </a:prstGeom>
          <a:noFill/>
        </p:spPr>
        <p:txBody>
          <a:bodyPr wrap="square" rtlCol="0">
            <a:spAutoFit/>
          </a:bodyPr>
          <a:lstStyle/>
          <a:p>
            <a:r>
              <a:rPr lang="en-MY" sz="700" dirty="0"/>
              <a:t>(Milford, 2012)</a:t>
            </a:r>
          </a:p>
        </p:txBody>
      </p:sp>
    </p:spTree>
    <p:extLst>
      <p:ext uri="{BB962C8B-B14F-4D97-AF65-F5344CB8AC3E}">
        <p14:creationId xmlns:p14="http://schemas.microsoft.com/office/powerpoint/2010/main" val="109055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DD9F4-F8E4-4E1F-9E67-9A65B0834236}"/>
              </a:ext>
            </a:extLst>
          </p:cNvPr>
          <p:cNvSpPr>
            <a:spLocks noGrp="1"/>
          </p:cNvSpPr>
          <p:nvPr>
            <p:ph type="title"/>
          </p:nvPr>
        </p:nvSpPr>
        <p:spPr>
          <a:xfrm>
            <a:off x="457200" y="205979"/>
            <a:ext cx="8229600" cy="646331"/>
          </a:xfrm>
        </p:spPr>
        <p:txBody>
          <a:bodyPr anchor="t">
            <a:normAutofit/>
          </a:bodyPr>
          <a:lstStyle/>
          <a:p>
            <a:r>
              <a:rPr lang="en-US" dirty="0" err="1"/>
              <a:t>RatSLAM</a:t>
            </a:r>
            <a:r>
              <a:rPr lang="en-US" dirty="0"/>
              <a:t> V3</a:t>
            </a:r>
            <a:endParaRPr lang="en-MY" dirty="0"/>
          </a:p>
        </p:txBody>
      </p:sp>
      <p:pic>
        <p:nvPicPr>
          <p:cNvPr id="4" name="Picture 3">
            <a:extLst>
              <a:ext uri="{FF2B5EF4-FFF2-40B4-BE49-F238E27FC236}">
                <a16:creationId xmlns:a16="http://schemas.microsoft.com/office/drawing/2014/main" id="{C5EC8BAC-2562-423B-AC8B-C656F57FEDAE}"/>
              </a:ext>
            </a:extLst>
          </p:cNvPr>
          <p:cNvPicPr>
            <a:picLocks noChangeAspect="1"/>
          </p:cNvPicPr>
          <p:nvPr/>
        </p:nvPicPr>
        <p:blipFill>
          <a:blip r:embed="rId3"/>
          <a:stretch>
            <a:fillRect/>
          </a:stretch>
        </p:blipFill>
        <p:spPr>
          <a:xfrm>
            <a:off x="457200" y="904288"/>
            <a:ext cx="8097253" cy="4033233"/>
          </a:xfrm>
          <a:prstGeom prst="rect">
            <a:avLst/>
          </a:prstGeom>
        </p:spPr>
      </p:pic>
      <p:sp>
        <p:nvSpPr>
          <p:cNvPr id="5" name="TextBox 4">
            <a:extLst>
              <a:ext uri="{FF2B5EF4-FFF2-40B4-BE49-F238E27FC236}">
                <a16:creationId xmlns:a16="http://schemas.microsoft.com/office/drawing/2014/main" id="{A3FAB975-F552-41C5-A827-54EB5DA956E9}"/>
              </a:ext>
            </a:extLst>
          </p:cNvPr>
          <p:cNvSpPr txBox="1"/>
          <p:nvPr/>
        </p:nvSpPr>
        <p:spPr>
          <a:xfrm>
            <a:off x="7822645" y="4753082"/>
            <a:ext cx="786774" cy="200055"/>
          </a:xfrm>
          <a:prstGeom prst="rect">
            <a:avLst/>
          </a:prstGeom>
          <a:noFill/>
        </p:spPr>
        <p:txBody>
          <a:bodyPr wrap="square" rtlCol="0">
            <a:spAutoFit/>
          </a:bodyPr>
          <a:lstStyle/>
          <a:p>
            <a:r>
              <a:rPr lang="en-MY" sz="700" dirty="0"/>
              <a:t>(Milford, 2012)</a:t>
            </a:r>
          </a:p>
        </p:txBody>
      </p:sp>
    </p:spTree>
    <p:extLst>
      <p:ext uri="{BB962C8B-B14F-4D97-AF65-F5344CB8AC3E}">
        <p14:creationId xmlns:p14="http://schemas.microsoft.com/office/powerpoint/2010/main" val="190900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4C2C3-878E-4ADF-8B8E-8ED4F6B0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54"/>
            <a:ext cx="9136062" cy="5143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 name="Picture 2" descr="Top 6 Tourist Cities in Virtual Reality: Your Dream City Is One Tap Away">
            <a:extLst>
              <a:ext uri="{FF2B5EF4-FFF2-40B4-BE49-F238E27FC236}">
                <a16:creationId xmlns:a16="http://schemas.microsoft.com/office/drawing/2014/main" id="{A3D97E1D-1B19-480B-8058-F91C28D779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697" l="10000" r="99091">
                        <a14:foregroundMark x1="83182" y1="18485" x2="83182" y2="18485"/>
                        <a14:foregroundMark x1="82424" y1="17879" x2="82424" y2="17879"/>
                        <a14:foregroundMark x1="82121" y1="16667" x2="82121" y2="16667"/>
                        <a14:foregroundMark x1="79394" y1="32424" x2="79394" y2="32424"/>
                        <a14:foregroundMark x1="79242" y1="43636" x2="79242" y2="43636"/>
                        <a14:foregroundMark x1="78485" y1="45455" x2="78485" y2="45455"/>
                        <a14:foregroundMark x1="77424" y1="45455" x2="77424" y2="45455"/>
                        <a14:foregroundMark x1="77424" y1="43939" x2="77424" y2="43939"/>
                        <a14:foregroundMark x1="77727" y1="40000" x2="77727" y2="40000"/>
                        <a14:foregroundMark x1="78485" y1="47576" x2="78485" y2="47576"/>
                        <a14:foregroundMark x1="78939" y1="51818" x2="78939" y2="51818"/>
                        <a14:foregroundMark x1="78939" y1="51515" x2="78939" y2="51515"/>
                        <a14:foregroundMark x1="78182" y1="49697" x2="78182" y2="49697"/>
                        <a14:foregroundMark x1="83788" y1="49394" x2="83788" y2="49394"/>
                        <a14:foregroundMark x1="86212" y1="47273" x2="86212" y2="47273"/>
                        <a14:foregroundMark x1="90909" y1="46061" x2="90909" y2="46061"/>
                        <a14:foregroundMark x1="92273" y1="47879" x2="92273" y2="47879"/>
                        <a14:foregroundMark x1="92727" y1="51818" x2="92727" y2="51818"/>
                        <a14:foregroundMark x1="92727" y1="55758" x2="92727" y2="55758"/>
                        <a14:foregroundMark x1="92879" y1="55152" x2="92879" y2="55152"/>
                        <a14:foregroundMark x1="97576" y1="56970" x2="97576" y2="56970"/>
                        <a14:foregroundMark x1="99091" y1="71515" x2="99091" y2="71515"/>
                        <a14:foregroundMark x1="97424" y1="77273" x2="97424" y2="77273"/>
                        <a14:foregroundMark x1="95303" y1="89394" x2="95303" y2="89394"/>
                        <a14:foregroundMark x1="81818" y1="96364" x2="81818" y2="96364"/>
                        <a14:foregroundMark x1="83182" y1="87879" x2="83182" y2="87879"/>
                        <a14:foregroundMark x1="83788" y1="83939" x2="83788" y2="83939"/>
                        <a14:foregroundMark x1="82576" y1="84545" x2="82576" y2="84545"/>
                        <a14:foregroundMark x1="84697" y1="84848" x2="84697" y2="84848"/>
                        <a14:foregroundMark x1="84091" y1="78788" x2="84091" y2="78788"/>
                        <a14:foregroundMark x1="83030" y1="78182" x2="83030" y2="78182"/>
                        <a14:foregroundMark x1="83636" y1="84848" x2="83636" y2="84848"/>
                        <a14:foregroundMark x1="87273" y1="87273" x2="87273" y2="87273"/>
                        <a14:foregroundMark x1="85000" y1="87273" x2="85000" y2="87273"/>
                        <a14:foregroundMark x1="84545" y1="87879" x2="84545" y2="87879"/>
                        <a14:foregroundMark x1="82576" y1="88182" x2="82576" y2="88182"/>
                        <a14:foregroundMark x1="83636" y1="86667" x2="83636" y2="86667"/>
                        <a14:foregroundMark x1="80606" y1="90909" x2="80606" y2="90909"/>
                        <a14:foregroundMark x1="80000" y1="93333" x2="80000" y2="93333"/>
                        <a14:foregroundMark x1="81818" y1="84848" x2="81818" y2="84848"/>
                        <a14:foregroundMark x1="80758" y1="86667" x2="80758" y2="86667"/>
                        <a14:foregroundMark x1="80909" y1="84848" x2="81212" y2="84242"/>
                        <a14:foregroundMark x1="81364" y1="83333" x2="81364" y2="83333"/>
                        <a14:foregroundMark x1="81970" y1="82121" x2="81970" y2="82121"/>
                        <a14:foregroundMark x1="82273" y1="81515" x2="82273" y2="81515"/>
                        <a14:foregroundMark x1="86364" y1="81212" x2="86364" y2="81212"/>
                        <a14:foregroundMark x1="86818" y1="83333" x2="86667" y2="84848"/>
                        <a14:foregroundMark x1="86515" y1="85758" x2="86515" y2="85758"/>
                        <a14:foregroundMark x1="85455" y1="87273" x2="84848" y2="87879"/>
                        <a14:foregroundMark x1="84091" y1="88182" x2="84091" y2="88182"/>
                        <a14:foregroundMark x1="83939" y1="86364" x2="83939" y2="86364"/>
                        <a14:foregroundMark x1="83939" y1="85758" x2="84242" y2="86061"/>
                        <a14:foregroundMark x1="85606" y1="86364" x2="85606" y2="86364"/>
                        <a14:foregroundMark x1="85606" y1="85758" x2="85606" y2="85758"/>
                        <a14:foregroundMark x1="85909" y1="85455" x2="85909" y2="85455"/>
                        <a14:foregroundMark x1="85606" y1="78485" x2="86212" y2="73030"/>
                        <a14:foregroundMark x1="87576" y1="65455" x2="87576" y2="65455"/>
                        <a14:foregroundMark x1="82273" y1="88182" x2="82273" y2="88182"/>
                        <a14:foregroundMark x1="81818" y1="88788" x2="80909" y2="89091"/>
                        <a14:foregroundMark x1="80758" y1="88485" x2="80758" y2="88485"/>
                        <a14:foregroundMark x1="81061" y1="86667" x2="81212" y2="84848"/>
                        <a14:foregroundMark x1="81212" y1="83333" x2="81212" y2="83333"/>
                        <a14:foregroundMark x1="81212" y1="82727" x2="87879" y2="86667"/>
                        <a14:foregroundMark x1="80909" y1="83333" x2="80455" y2="86970"/>
                        <a14:foregroundMark x1="80682" y1="90000" x2="80455" y2="90303"/>
                        <a14:foregroundMark x1="81364" y1="89091" x2="80682" y2="90000"/>
                        <a14:foregroundMark x1="80607" y1="88788" x2="80455" y2="89394"/>
                        <a14:foregroundMark x1="80758" y1="88182" x2="80607" y2="88788"/>
                        <a14:foregroundMark x1="81364" y1="85758" x2="80758" y2="88182"/>
                        <a14:foregroundMark x1="81518" y1="82121" x2="81515" y2="81818"/>
                        <a14:foregroundMark x1="81574" y1="88182" x2="81518" y2="82121"/>
                        <a14:foregroundMark x1="81580" y1="88788" x2="81574" y2="88182"/>
                        <a14:foregroundMark x1="81591" y1="90000" x2="81580" y2="88788"/>
                        <a14:foregroundMark x1="81667" y1="98182" x2="81591" y2="90000"/>
                        <a14:foregroundMark x1="78387" y1="99394" x2="78333" y2="99697"/>
                        <a14:foregroundMark x1="78495" y1="98788" x2="78387" y2="99394"/>
                        <a14:foregroundMark x1="79357" y1="93939" x2="78495" y2="98788"/>
                        <a14:foregroundMark x1="79573" y1="92727" x2="79357" y2="93939"/>
                        <a14:foregroundMark x1="80058" y1="90000" x2="79573" y2="92727"/>
                        <a14:foregroundMark x1="80274" y1="88788" x2="80058" y2="90000"/>
                        <a14:foregroundMark x1="80382" y1="88182" x2="80274" y2="88788"/>
                        <a14:foregroundMark x1="81461" y1="82121" x2="80382" y2="88182"/>
                        <a14:foregroundMark x1="81515" y1="81818" x2="81461" y2="82121"/>
                        <a14:foregroundMark x1="82576" y1="81818" x2="82273" y2="78182"/>
                        <a14:foregroundMark x1="80000" y1="48485" x2="77424" y2="51818"/>
                        <a14:foregroundMark x1="80455" y1="49697" x2="83333" y2="51212"/>
                        <a14:foregroundMark x1="92879" y1="11212" x2="90909" y2="11515"/>
                        <a14:foregroundMark x1="81364" y1="79091" x2="81364" y2="79091"/>
                        <a14:foregroundMark x1="80758" y1="80606" x2="80758" y2="80606"/>
                        <a14:foregroundMark x1="81515" y1="80909" x2="81515" y2="80909"/>
                        <a14:foregroundMark x1="81818" y1="81818" x2="81818" y2="81818"/>
                        <a14:foregroundMark x1="81515" y1="81212" x2="81515" y2="81212"/>
                        <a14:foregroundMark x1="81515" y1="80606" x2="81515" y2="80606"/>
                        <a14:foregroundMark x1="81515" y1="81515" x2="81515" y2="81515"/>
                        <a14:foregroundMark x1="81212" y1="80606" x2="81212" y2="80606"/>
                        <a14:foregroundMark x1="81515" y1="80000" x2="81515" y2="80000"/>
                        <a14:foregroundMark x1="81667" y1="81212" x2="81667" y2="81212"/>
                        <a14:foregroundMark x1="81667" y1="81212" x2="81667" y2="81212"/>
                        <a14:foregroundMark x1="81515" y1="81818" x2="81515" y2="81818"/>
                        <a14:foregroundMark x1="81515" y1="81818" x2="81515" y2="81818"/>
                        <a14:foregroundMark x1="81515" y1="81818" x2="81515" y2="81818"/>
                        <a14:foregroundMark x1="81212" y1="80909" x2="81212" y2="80909"/>
                        <a14:foregroundMark x1="81212" y1="81212" x2="81212" y2="81212"/>
                        <a14:foregroundMark x1="82121" y1="80303" x2="82121" y2="80303"/>
                        <a14:foregroundMark x1="81818" y1="80606" x2="81818" y2="80606"/>
                        <a14:foregroundMark x1="81818" y1="80606" x2="81818" y2="80606"/>
                        <a14:foregroundMark x1="81818" y1="80606" x2="81818" y2="80606"/>
                        <a14:foregroundMark x1="81212" y1="81212" x2="81212" y2="81212"/>
                        <a14:foregroundMark x1="81364" y1="81212" x2="81364" y2="81212"/>
                        <a14:foregroundMark x1="81515" y1="81212" x2="81515" y2="81212"/>
                        <a14:foregroundMark x1="81515" y1="80909" x2="81515" y2="80909"/>
                        <a14:foregroundMark x1="81515" y1="80909" x2="81515" y2="80909"/>
                        <a14:foregroundMark x1="81515" y1="80909" x2="81515" y2="80909"/>
                        <a14:foregroundMark x1="81515" y1="80909" x2="81515" y2="80909"/>
                        <a14:foregroundMark x1="81515" y1="80909" x2="81515" y2="80909"/>
                        <a14:foregroundMark x1="81515" y1="80909" x2="81515" y2="80909"/>
                        <a14:foregroundMark x1="81515" y1="80909" x2="81515" y2="80909"/>
                        <a14:foregroundMark x1="81515" y1="80909" x2="81515" y2="80909"/>
                        <a14:foregroundMark x1="81515" y1="80909" x2="81515" y2="80909"/>
                        <a14:foregroundMark x1="81515" y1="80909" x2="81515" y2="80909"/>
                        <a14:foregroundMark x1="80909" y1="80606" x2="81667" y2="79697"/>
                        <a14:foregroundMark x1="81364" y1="78182" x2="81515" y2="83030"/>
                        <a14:foregroundMark x1="79697" y1="47576" x2="80758" y2="50000"/>
                        <a14:backgroundMark x1="52879" y1="59697" x2="52879" y2="59697"/>
                        <a14:backgroundMark x1="55455" y1="55758" x2="55455" y2="55758"/>
                        <a14:backgroundMark x1="55455" y1="55758" x2="55455" y2="55758"/>
                        <a14:backgroundMark x1="43939" y1="49394" x2="43939" y2="49394"/>
                        <a14:backgroundMark x1="25455" y1="57576" x2="25455" y2="57576"/>
                        <a14:backgroundMark x1="21515" y1="56667" x2="21515" y2="56667"/>
                        <a14:backgroundMark x1="16364" y1="58182" x2="16667" y2="58182"/>
                        <a14:backgroundMark x1="27424" y1="60303" x2="29242" y2="61515"/>
                        <a14:backgroundMark x1="6970" y1="77576" x2="11061" y2="76061"/>
                        <a14:backgroundMark x1="16364" y1="73636" x2="42273" y2="43333"/>
                        <a14:backgroundMark x1="42273" y1="43333" x2="4091" y2="85152"/>
                        <a14:backgroundMark x1="4091" y1="85152" x2="31212" y2="57576"/>
                        <a14:backgroundMark x1="31212" y1="57576" x2="20455" y2="80606"/>
                        <a14:backgroundMark x1="20455" y1="80606" x2="45303" y2="55152"/>
                        <a14:backgroundMark x1="45303" y1="55152" x2="26061" y2="76970"/>
                        <a14:backgroundMark x1="26061" y1="76970" x2="41818" y2="53939"/>
                        <a14:backgroundMark x1="41818" y1="53939" x2="23030" y2="80606"/>
                        <a14:backgroundMark x1="23030" y1="80606" x2="55909" y2="43939"/>
                        <a14:backgroundMark x1="55909" y1="43939" x2="26364" y2="87273"/>
                        <a14:backgroundMark x1="26364" y1="87273" x2="34242" y2="69697"/>
                        <a14:backgroundMark x1="34242" y1="69697" x2="47121" y2="55758"/>
                        <a14:backgroundMark x1="47121" y1="55758" x2="16364" y2="89394"/>
                        <a14:backgroundMark x1="16364" y1="89394" x2="43182" y2="53030"/>
                        <a14:backgroundMark x1="43182" y1="53030" x2="17879" y2="83333"/>
                        <a14:backgroundMark x1="17879" y1="83333" x2="36515" y2="60606"/>
                        <a14:backgroundMark x1="36515" y1="60606" x2="17424" y2="79091"/>
                        <a14:backgroundMark x1="17424" y1="79091" x2="44242" y2="43636"/>
                        <a14:backgroundMark x1="44242" y1="43636" x2="12424" y2="74242"/>
                        <a14:backgroundMark x1="12424" y1="74242" x2="32424" y2="47879"/>
                        <a14:backgroundMark x1="32424" y1="47879" x2="3636" y2="71212"/>
                        <a14:backgroundMark x1="3636" y1="71212" x2="34091" y2="43333"/>
                        <a14:backgroundMark x1="34091" y1="43333" x2="42879" y2="39394"/>
                        <a14:backgroundMark x1="42879" y1="39394" x2="13485" y2="62121"/>
                        <a14:backgroundMark x1="13485" y1="62121" x2="53788" y2="29394"/>
                        <a14:backgroundMark x1="53788" y1="29394" x2="19091" y2="61818"/>
                        <a14:backgroundMark x1="19091" y1="61818" x2="9091" y2="67273"/>
                        <a14:backgroundMark x1="9091" y1="67273" x2="45000" y2="39091"/>
                        <a14:backgroundMark x1="45000" y1="39091" x2="40000" y2="54242"/>
                        <a14:backgroundMark x1="40000" y1="54242" x2="10758" y2="76364"/>
                        <a14:backgroundMark x1="10758" y1="76364" x2="34242" y2="51212"/>
                        <a14:backgroundMark x1="34242" y1="51212" x2="55455" y2="41212"/>
                        <a14:backgroundMark x1="55455" y1="41212" x2="25455" y2="70303"/>
                        <a14:backgroundMark x1="25455" y1="70303" x2="5909" y2="76970"/>
                        <a14:backgroundMark x1="5909" y1="76970" x2="66515" y2="40606"/>
                        <a14:backgroundMark x1="66515" y1="40606" x2="38636" y2="70606"/>
                        <a14:backgroundMark x1="38636" y1="70606" x2="10606" y2="79091"/>
                        <a14:backgroundMark x1="10606" y1="79091" x2="27121" y2="58485"/>
                        <a14:backgroundMark x1="27121" y1="58485" x2="58485" y2="47879"/>
                        <a14:backgroundMark x1="58485" y1="47879" x2="43333" y2="68182"/>
                        <a14:backgroundMark x1="43333" y1="68182" x2="21667" y2="76364"/>
                        <a14:backgroundMark x1="21667" y1="76364" x2="14394" y2="71212"/>
                        <a14:backgroundMark x1="14394" y1="71212" x2="65000" y2="46061"/>
                        <a14:backgroundMark x1="65000" y1="46061" x2="74242" y2="49091"/>
                        <a14:backgroundMark x1="74242" y1="49091" x2="22879" y2="77273"/>
                        <a14:backgroundMark x1="22879" y1="77273" x2="8333" y2="73939"/>
                        <a14:backgroundMark x1="8333" y1="73939" x2="55606" y2="48182"/>
                        <a14:backgroundMark x1="55606" y1="48182" x2="65303" y2="48182"/>
                        <a14:backgroundMark x1="65303" y1="48182" x2="19242" y2="65152"/>
                        <a14:backgroundMark x1="19242" y1="65152" x2="6818" y2="60909"/>
                        <a14:backgroundMark x1="6818" y1="60909" x2="53636" y2="38485"/>
                        <a14:backgroundMark x1="53636" y1="38485" x2="65455" y2="36364"/>
                        <a14:backgroundMark x1="65455" y1="36364" x2="27273" y2="50606"/>
                        <a14:backgroundMark x1="27273" y1="50606" x2="14545" y2="47879"/>
                        <a14:backgroundMark x1="14545" y1="47879" x2="58030" y2="28485"/>
                        <a14:backgroundMark x1="58030" y1="28485" x2="69848" y2="28182"/>
                        <a14:backgroundMark x1="69848" y1="28182" x2="62424" y2="37273"/>
                        <a14:backgroundMark x1="62424" y1="37273" x2="22273" y2="44848"/>
                        <a14:backgroundMark x1="22273" y1="44848" x2="60152" y2="26364"/>
                        <a14:backgroundMark x1="60152" y1="26364" x2="70455" y2="26970"/>
                        <a14:backgroundMark x1="70455" y1="26970" x2="63333" y2="34545"/>
                        <a14:backgroundMark x1="63333" y1="34545" x2="38333" y2="44242"/>
                        <a14:backgroundMark x1="38333" y1="44242" x2="27121" y2="42424"/>
                        <a14:backgroundMark x1="27121" y1="42424" x2="55152" y2="30000"/>
                        <a14:backgroundMark x1="55152" y1="30000" x2="63636" y2="29697"/>
                        <a14:backgroundMark x1="63636" y1="29697" x2="28030" y2="43939"/>
                        <a14:backgroundMark x1="28030" y1="43939" x2="16970" y2="41818"/>
                        <a14:backgroundMark x1="16970" y1="41818" x2="53182" y2="29394"/>
                        <a14:backgroundMark x1="53182" y1="29394" x2="46364" y2="37879"/>
                        <a14:backgroundMark x1="46364" y1="37879" x2="30303" y2="42727"/>
                        <a14:backgroundMark x1="30303" y1="42727" x2="73788" y2="23030"/>
                        <a14:backgroundMark x1="73788" y1="23030" x2="31818" y2="45152"/>
                        <a14:backgroundMark x1="31818" y1="45152" x2="14848" y2="43333"/>
                        <a14:backgroundMark x1="14848" y1="43333" x2="59545" y2="33333"/>
                        <a14:backgroundMark x1="59545" y1="33333" x2="70909" y2="34848"/>
                        <a14:backgroundMark x1="70909" y1="34848" x2="18182" y2="55758"/>
                        <a14:backgroundMark x1="18182" y1="55758" x2="61515" y2="42727"/>
                        <a14:backgroundMark x1="61515" y1="42727" x2="23788" y2="57273"/>
                        <a14:backgroundMark x1="23788" y1="57273" x2="12727" y2="54848"/>
                        <a14:backgroundMark x1="12727" y1="54848" x2="55606" y2="48788"/>
                        <a14:backgroundMark x1="55606" y1="48788" x2="34545" y2="60303"/>
                        <a14:backgroundMark x1="34545" y1="60303" x2="21515" y2="58788"/>
                        <a14:backgroundMark x1="21515" y1="58788" x2="68485" y2="41515"/>
                        <a14:backgroundMark x1="68485" y1="41515" x2="52727" y2="54848"/>
                        <a14:backgroundMark x1="52727" y1="54848" x2="31970" y2="52727"/>
                        <a14:backgroundMark x1="31970" y1="52727" x2="39697" y2="45152"/>
                        <a14:backgroundMark x1="39697" y1="45152" x2="71970" y2="40000"/>
                        <a14:backgroundMark x1="71970" y1="40000" x2="51667" y2="52424"/>
                        <a14:backgroundMark x1="51667" y1="52424" x2="33030" y2="50000"/>
                        <a14:backgroundMark x1="33030" y1="50000" x2="64697" y2="40606"/>
                        <a14:backgroundMark x1="64697" y1="40606" x2="44091" y2="48182"/>
                        <a14:backgroundMark x1="44091" y1="48182" x2="59545" y2="40303"/>
                        <a14:backgroundMark x1="59545" y1="40303" x2="75758" y2="41818"/>
                        <a14:backgroundMark x1="75758" y1="41818" x2="45909" y2="47879"/>
                        <a14:backgroundMark x1="45909" y1="47879" x2="68788" y2="45758"/>
                        <a14:backgroundMark x1="68788" y1="45758" x2="56970" y2="53636"/>
                        <a14:backgroundMark x1="56970" y1="53636" x2="48485" y2="52121"/>
                        <a14:backgroundMark x1="48485" y1="52121" x2="76262" y2="49501"/>
                        <a14:backgroundMark x1="76176" y1="49330" x2="35606" y2="51515"/>
                        <a14:backgroundMark x1="35606" y1="51515" x2="59242" y2="34848"/>
                        <a14:backgroundMark x1="59242" y1="34848" x2="73333" y2="39091"/>
                        <a14:backgroundMark x1="73333" y1="39091" x2="13788" y2="40303"/>
                        <a14:backgroundMark x1="13788" y1="40303" x2="25606" y2="33333"/>
                        <a14:backgroundMark x1="25606" y1="33333" x2="66061" y2="31515"/>
                        <a14:backgroundMark x1="66061" y1="31515" x2="31212" y2="51515"/>
                        <a14:backgroundMark x1="31212" y1="51515" x2="8333" y2="48485"/>
                        <a14:backgroundMark x1="8333" y1="48485" x2="36970" y2="46667"/>
                        <a14:backgroundMark x1="36970" y1="46667" x2="80455" y2="59091"/>
                        <a14:backgroundMark x1="80455" y1="59091" x2="72273" y2="72121"/>
                        <a14:backgroundMark x1="72273" y1="72121" x2="31364" y2="80606"/>
                        <a14:backgroundMark x1="31364" y1="80606" x2="76061" y2="75455"/>
                        <a14:backgroundMark x1="76061" y1="75455" x2="79074" y2="78468"/>
                        <a14:backgroundMark x1="77214" y1="86776" x2="15152" y2="89394"/>
                        <a14:backgroundMark x1="15152" y1="89394" x2="47424" y2="84545"/>
                        <a14:backgroundMark x1="47424" y1="84545" x2="76706" y2="89627"/>
                        <a14:backgroundMark x1="75622" y1="95721" x2="73636" y2="97879"/>
                        <a14:backgroundMark x1="73636" y1="97879" x2="35152" y2="98485"/>
                        <a14:backgroundMark x1="35152" y1="98485" x2="76917" y2="88440"/>
                        <a14:backgroundMark x1="76251" y1="92185" x2="75152" y2="93030"/>
                        <a14:backgroundMark x1="75152" y1="93030" x2="29394" y2="91212"/>
                        <a14:backgroundMark x1="29394" y1="91212" x2="70909" y2="81818"/>
                        <a14:backgroundMark x1="70909" y1="81818" x2="26818" y2="92727"/>
                        <a14:backgroundMark x1="26818" y1="92727" x2="9394" y2="86970"/>
                        <a14:backgroundMark x1="9394" y1="86970" x2="9394" y2="86970"/>
                        <a14:backgroundMark x1="81818" y1="41818" x2="81818" y2="41818"/>
                        <a14:backgroundMark x1="81061" y1="42424" x2="81061" y2="42424"/>
                        <a14:backgroundMark x1="81515" y1="43939" x2="81515" y2="43939"/>
                        <a14:backgroundMark x1="75909" y1="46970" x2="75909" y2="46970"/>
                        <a14:backgroundMark x1="81667" y1="58485" x2="81667" y2="58485"/>
                        <a14:backgroundMark x1="82121" y1="60303" x2="82121" y2="60303"/>
                        <a14:backgroundMark x1="82576" y1="57879" x2="82576" y2="57879"/>
                        <a14:backgroundMark x1="82879" y1="55758" x2="82879" y2="55758"/>
                        <a14:backgroundMark x1="83182" y1="54545" x2="83182" y2="54545"/>
                        <a14:backgroundMark x1="78939" y1="56061" x2="78939" y2="56061"/>
                        <a14:backgroundMark x1="81364" y1="55455" x2="81364" y2="55455"/>
                        <a14:backgroundMark x1="98333" y1="96970" x2="98333" y2="96970"/>
                        <a14:backgroundMark x1="99394" y1="90909" x2="99394" y2="90909"/>
                        <a14:backgroundMark x1="99545" y1="84848" x2="99545" y2="84848"/>
                        <a14:backgroundMark x1="77121" y1="92727" x2="77121" y2="92727"/>
                        <a14:backgroundMark x1="78636" y1="90000" x2="78636" y2="90000"/>
                        <a14:backgroundMark x1="78030" y1="93939" x2="78030" y2="93939"/>
                        <a14:backgroundMark x1="76970" y1="98788" x2="76970" y2="98788"/>
                        <a14:backgroundMark x1="77576" y1="99394" x2="77576" y2="99394"/>
                        <a14:backgroundMark x1="79242" y1="88788" x2="79242" y2="88788"/>
                        <a14:backgroundMark x1="79394" y1="88182" x2="79394" y2="88182"/>
                      </a14:backgroundRemoval>
                    </a14:imgEffect>
                  </a14:imgLayer>
                </a14:imgProps>
              </a:ext>
              <a:ext uri="{28A0092B-C50C-407E-A947-70E740481C1C}">
                <a14:useLocalDpi xmlns:a14="http://schemas.microsoft.com/office/drawing/2010/main" val="0"/>
              </a:ext>
            </a:extLst>
          </a:blip>
          <a:srcRect/>
          <a:stretch>
            <a:fillRect/>
          </a:stretch>
        </p:blipFill>
        <p:spPr bwMode="auto">
          <a:xfrm>
            <a:off x="5086110" y="101600"/>
            <a:ext cx="3743516" cy="187175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Grid cell - Wikipedia">
            <a:extLst>
              <a:ext uri="{FF2B5EF4-FFF2-40B4-BE49-F238E27FC236}">
                <a16:creationId xmlns:a16="http://schemas.microsoft.com/office/drawing/2014/main" id="{2E7EF674-A8B1-43C8-8648-C098FFA581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633" y="100629"/>
            <a:ext cx="2095500" cy="1571625"/>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403499-6854-4ECE-A2B3-48AC8BC3AEE1}"/>
              </a:ext>
            </a:extLst>
          </p:cNvPr>
          <p:cNvSpPr/>
          <p:nvPr/>
        </p:nvSpPr>
        <p:spPr>
          <a:xfrm>
            <a:off x="3408224" y="3798372"/>
            <a:ext cx="1051684" cy="200055"/>
          </a:xfrm>
          <a:prstGeom prst="rect">
            <a:avLst/>
          </a:prstGeom>
        </p:spPr>
        <p:txBody>
          <a:bodyPr wrap="square">
            <a:spAutoFit/>
          </a:bodyPr>
          <a:lstStyle/>
          <a:p>
            <a:r>
              <a:rPr lang="en-MY" sz="700" dirty="0"/>
              <a:t>(</a:t>
            </a:r>
            <a:r>
              <a:rPr lang="en-MY" sz="700" dirty="0" err="1"/>
              <a:t>Banino</a:t>
            </a:r>
            <a:r>
              <a:rPr lang="en-MY" sz="700" dirty="0"/>
              <a:t> et al,, 2018)</a:t>
            </a:r>
          </a:p>
        </p:txBody>
      </p:sp>
      <p:pic>
        <p:nvPicPr>
          <p:cNvPr id="2" name="Picture 1">
            <a:extLst>
              <a:ext uri="{FF2B5EF4-FFF2-40B4-BE49-F238E27FC236}">
                <a16:creationId xmlns:a16="http://schemas.microsoft.com/office/drawing/2014/main" id="{D4555513-1658-4004-856F-42374037993F}"/>
              </a:ext>
            </a:extLst>
          </p:cNvPr>
          <p:cNvPicPr>
            <a:picLocks noChangeAspect="1"/>
          </p:cNvPicPr>
          <p:nvPr/>
        </p:nvPicPr>
        <p:blipFill>
          <a:blip r:embed="rId7"/>
          <a:stretch>
            <a:fillRect/>
          </a:stretch>
        </p:blipFill>
        <p:spPr>
          <a:xfrm>
            <a:off x="222608" y="1032396"/>
            <a:ext cx="4079425" cy="2752725"/>
          </a:xfrm>
          <a:prstGeom prst="rect">
            <a:avLst/>
          </a:prstGeom>
        </p:spPr>
      </p:pic>
      <p:pic>
        <p:nvPicPr>
          <p:cNvPr id="3" name="Picture 2">
            <a:extLst>
              <a:ext uri="{FF2B5EF4-FFF2-40B4-BE49-F238E27FC236}">
                <a16:creationId xmlns:a16="http://schemas.microsoft.com/office/drawing/2014/main" id="{582CB020-8B01-451F-8041-604E733F372A}"/>
              </a:ext>
            </a:extLst>
          </p:cNvPr>
          <p:cNvPicPr>
            <a:picLocks noChangeAspect="1"/>
          </p:cNvPicPr>
          <p:nvPr/>
        </p:nvPicPr>
        <p:blipFill>
          <a:blip r:embed="rId8"/>
          <a:stretch>
            <a:fillRect/>
          </a:stretch>
        </p:blipFill>
        <p:spPr>
          <a:xfrm>
            <a:off x="4583733" y="2442096"/>
            <a:ext cx="3800475" cy="1343025"/>
          </a:xfrm>
          <a:prstGeom prst="rect">
            <a:avLst/>
          </a:prstGeom>
        </p:spPr>
      </p:pic>
      <p:pic>
        <p:nvPicPr>
          <p:cNvPr id="3074" name="Picture 2" descr="MRI Scanner | M the Graphix Guy">
            <a:extLst>
              <a:ext uri="{FF2B5EF4-FFF2-40B4-BE49-F238E27FC236}">
                <a16:creationId xmlns:a16="http://schemas.microsoft.com/office/drawing/2014/main" id="{349E9232-4906-4190-A90E-8425B3B1BC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8020" y="84083"/>
            <a:ext cx="2537469" cy="20299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5E4805B-9886-4062-B422-863EF3F717F2}"/>
              </a:ext>
            </a:extLst>
          </p:cNvPr>
          <p:cNvSpPr/>
          <p:nvPr/>
        </p:nvSpPr>
        <p:spPr>
          <a:xfrm>
            <a:off x="7437299" y="3763998"/>
            <a:ext cx="1051684" cy="200055"/>
          </a:xfrm>
          <a:prstGeom prst="rect">
            <a:avLst/>
          </a:prstGeom>
        </p:spPr>
        <p:txBody>
          <a:bodyPr wrap="square">
            <a:spAutoFit/>
          </a:bodyPr>
          <a:lstStyle/>
          <a:p>
            <a:r>
              <a:rPr lang="en-MY" sz="700" dirty="0"/>
              <a:t>(Cueva &amp; Wei,, 2018)</a:t>
            </a:r>
          </a:p>
        </p:txBody>
      </p:sp>
    </p:spTree>
    <p:extLst>
      <p:ext uri="{BB962C8B-B14F-4D97-AF65-F5344CB8AC3E}">
        <p14:creationId xmlns:p14="http://schemas.microsoft.com/office/powerpoint/2010/main" val="405195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19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69802-EFD3-425E-825A-FEBE12C7B5C7}"/>
              </a:ext>
            </a:extLst>
          </p:cNvPr>
          <p:cNvSpPr>
            <a:spLocks noGrp="1"/>
          </p:cNvSpPr>
          <p:nvPr>
            <p:ph type="title"/>
          </p:nvPr>
        </p:nvSpPr>
        <p:spPr/>
        <p:txBody>
          <a:bodyPr/>
          <a:lstStyle/>
          <a:p>
            <a:r>
              <a:rPr lang="en-US" dirty="0"/>
              <a:t>Research Questions</a:t>
            </a:r>
            <a:endParaRPr lang="en-MY" dirty="0"/>
          </a:p>
        </p:txBody>
      </p:sp>
      <p:pic>
        <p:nvPicPr>
          <p:cNvPr id="5" name="Picture 2" descr="Image result for puzzles">
            <a:extLst>
              <a:ext uri="{FF2B5EF4-FFF2-40B4-BE49-F238E27FC236}">
                <a16:creationId xmlns:a16="http://schemas.microsoft.com/office/drawing/2014/main" id="{0A6F787E-6370-4E79-BA15-EE7D5C669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15" y="851617"/>
            <a:ext cx="8017727" cy="42918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43C642-579B-4264-950C-6EE8A6933B81}"/>
              </a:ext>
            </a:extLst>
          </p:cNvPr>
          <p:cNvSpPr txBox="1"/>
          <p:nvPr/>
        </p:nvSpPr>
        <p:spPr>
          <a:xfrm>
            <a:off x="2919076" y="1959959"/>
            <a:ext cx="2153603" cy="769441"/>
          </a:xfrm>
          <a:prstGeom prst="rect">
            <a:avLst/>
          </a:prstGeom>
          <a:noFill/>
        </p:spPr>
        <p:txBody>
          <a:bodyPr wrap="square" rtlCol="0">
            <a:spAutoFit/>
          </a:bodyPr>
          <a:lstStyle/>
          <a:p>
            <a:pPr>
              <a:spcAft>
                <a:spcPts val="1200"/>
              </a:spcAft>
            </a:pPr>
            <a:r>
              <a:rPr lang="en-MY" sz="2200" dirty="0">
                <a:latin typeface="Verdana"/>
                <a:cs typeface="Verdana"/>
              </a:rPr>
              <a:t>Spatial Cognition</a:t>
            </a:r>
          </a:p>
        </p:txBody>
      </p:sp>
      <p:sp>
        <p:nvSpPr>
          <p:cNvPr id="7" name="TextBox 6">
            <a:extLst>
              <a:ext uri="{FF2B5EF4-FFF2-40B4-BE49-F238E27FC236}">
                <a16:creationId xmlns:a16="http://schemas.microsoft.com/office/drawing/2014/main" id="{3DBE013E-5399-41A5-8326-12428C293689}"/>
              </a:ext>
            </a:extLst>
          </p:cNvPr>
          <p:cNvSpPr txBox="1"/>
          <p:nvPr/>
        </p:nvSpPr>
        <p:spPr>
          <a:xfrm>
            <a:off x="2943559" y="3454310"/>
            <a:ext cx="2153603" cy="907941"/>
          </a:xfrm>
          <a:prstGeom prst="rect">
            <a:avLst/>
          </a:prstGeom>
          <a:noFill/>
        </p:spPr>
        <p:txBody>
          <a:bodyPr wrap="square" rtlCol="0">
            <a:spAutoFit/>
          </a:bodyPr>
          <a:lstStyle/>
          <a:p>
            <a:pPr>
              <a:spcAft>
                <a:spcPts val="1200"/>
              </a:spcAft>
            </a:pPr>
            <a:r>
              <a:rPr lang="en-MY" sz="2200" dirty="0">
                <a:latin typeface="Verdana"/>
                <a:cs typeface="Verdana"/>
              </a:rPr>
              <a:t>Virtual Environment </a:t>
            </a:r>
            <a:r>
              <a:rPr lang="en-MY" sz="900" dirty="0">
                <a:latin typeface="Verdana"/>
                <a:cs typeface="Verdana"/>
              </a:rPr>
              <a:t>(Donderstown)</a:t>
            </a:r>
            <a:endParaRPr lang="en-MY" sz="2200" dirty="0">
              <a:latin typeface="Verdana"/>
              <a:cs typeface="Verdana"/>
            </a:endParaRPr>
          </a:p>
        </p:txBody>
      </p:sp>
      <p:sp>
        <p:nvSpPr>
          <p:cNvPr id="8" name="TextBox 7">
            <a:extLst>
              <a:ext uri="{FF2B5EF4-FFF2-40B4-BE49-F238E27FC236}">
                <a16:creationId xmlns:a16="http://schemas.microsoft.com/office/drawing/2014/main" id="{72371E83-09D5-4C70-AA62-EE9D55C0487F}"/>
              </a:ext>
            </a:extLst>
          </p:cNvPr>
          <p:cNvSpPr txBox="1"/>
          <p:nvPr/>
        </p:nvSpPr>
        <p:spPr>
          <a:xfrm>
            <a:off x="5932855" y="1981230"/>
            <a:ext cx="1103588" cy="430887"/>
          </a:xfrm>
          <a:prstGeom prst="rect">
            <a:avLst/>
          </a:prstGeom>
          <a:noFill/>
        </p:spPr>
        <p:txBody>
          <a:bodyPr wrap="square" rtlCol="0">
            <a:spAutoFit/>
          </a:bodyPr>
          <a:lstStyle/>
          <a:p>
            <a:pPr>
              <a:spcAft>
                <a:spcPts val="1200"/>
              </a:spcAft>
            </a:pPr>
            <a:r>
              <a:rPr lang="en-MY" sz="2200" dirty="0">
                <a:latin typeface="Verdana"/>
                <a:cs typeface="Verdana"/>
              </a:rPr>
              <a:t>SLAM</a:t>
            </a:r>
          </a:p>
        </p:txBody>
      </p:sp>
      <p:sp>
        <p:nvSpPr>
          <p:cNvPr id="9" name="TextBox 8">
            <a:extLst>
              <a:ext uri="{FF2B5EF4-FFF2-40B4-BE49-F238E27FC236}">
                <a16:creationId xmlns:a16="http://schemas.microsoft.com/office/drawing/2014/main" id="{02C5E980-F86F-44E6-B7E8-B725FD0330F8}"/>
              </a:ext>
            </a:extLst>
          </p:cNvPr>
          <p:cNvSpPr txBox="1"/>
          <p:nvPr/>
        </p:nvSpPr>
        <p:spPr>
          <a:xfrm>
            <a:off x="5191947" y="3454310"/>
            <a:ext cx="2153603" cy="769441"/>
          </a:xfrm>
          <a:prstGeom prst="rect">
            <a:avLst/>
          </a:prstGeom>
          <a:noFill/>
        </p:spPr>
        <p:txBody>
          <a:bodyPr wrap="square" rtlCol="0">
            <a:spAutoFit/>
          </a:bodyPr>
          <a:lstStyle/>
          <a:p>
            <a:pPr>
              <a:spcAft>
                <a:spcPts val="1200"/>
              </a:spcAft>
            </a:pPr>
            <a:r>
              <a:rPr lang="en-MY" sz="2200" dirty="0">
                <a:latin typeface="Verdana"/>
                <a:cs typeface="Verdana"/>
              </a:rPr>
              <a:t>Deep Neural Network</a:t>
            </a:r>
          </a:p>
        </p:txBody>
      </p:sp>
      <p:pic>
        <p:nvPicPr>
          <p:cNvPr id="10" name="Picture 2" descr="Image result for donderstown">
            <a:extLst>
              <a:ext uri="{FF2B5EF4-FFF2-40B4-BE49-F238E27FC236}">
                <a16:creationId xmlns:a16="http://schemas.microsoft.com/office/drawing/2014/main" id="{D66FFB5E-75D4-42D0-B0B8-232595FD6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1" y="2886029"/>
            <a:ext cx="2528924" cy="2257471"/>
          </a:xfrm>
          <a:prstGeom prst="rect">
            <a:avLst/>
          </a:prstGeom>
          <a:noFill/>
          <a:extLst>
            <a:ext uri="{909E8E84-426E-40DD-AFC4-6F175D3DCCD1}">
              <a14:hiddenFill xmlns:a14="http://schemas.microsoft.com/office/drawing/2010/main">
                <a:solidFill>
                  <a:srgbClr val="FFFFFF"/>
                </a:solidFill>
              </a14:hiddenFill>
            </a:ext>
          </a:extLst>
        </p:spPr>
      </p:pic>
      <p:sp>
        <p:nvSpPr>
          <p:cNvPr id="11" name="Thought Bubble: Cloud 10">
            <a:extLst>
              <a:ext uri="{FF2B5EF4-FFF2-40B4-BE49-F238E27FC236}">
                <a16:creationId xmlns:a16="http://schemas.microsoft.com/office/drawing/2014/main" id="{3935C4F3-879C-4B27-B889-5B77F395F03E}"/>
              </a:ext>
            </a:extLst>
          </p:cNvPr>
          <p:cNvSpPr/>
          <p:nvPr/>
        </p:nvSpPr>
        <p:spPr bwMode="auto">
          <a:xfrm>
            <a:off x="824948" y="699493"/>
            <a:ext cx="6211495" cy="877727"/>
          </a:xfrm>
          <a:prstGeom prst="cloudCallout">
            <a:avLst>
              <a:gd name="adj1" fmla="val 58091"/>
              <a:gd name="adj2" fmla="val -18682"/>
            </a:avLst>
          </a:prstGeom>
          <a:solidFill>
            <a:schemeClr val="bg2"/>
          </a:solidFill>
          <a:ln w="9525">
            <a:solidFill>
              <a:schemeClr val="bg2"/>
            </a:solidFill>
            <a:miter lim="800000"/>
            <a:headEnd/>
            <a:tailEnd/>
          </a:ln>
          <a:effectLst/>
        </p:spPr>
        <p:txBody>
          <a:bodyPr wrap="none" rtlCol="0" anchor="ctr">
            <a:prstTxWarp prst="textNoShape">
              <a:avLst/>
            </a:prstTxWarp>
          </a:bodyPr>
          <a:lstStyle/>
          <a:p>
            <a:pPr algn="ctr"/>
            <a:endParaRPr lang="en-US" sz="1200" b="1" dirty="0"/>
          </a:p>
          <a:p>
            <a:pPr algn="ctr"/>
            <a:r>
              <a:rPr lang="en-US" sz="1200" b="1" dirty="0"/>
              <a:t>Can we train a neural network to learn in a virtual environment? </a:t>
            </a:r>
            <a:r>
              <a:rPr lang="en-US" sz="1200" dirty="0"/>
              <a:t>How?</a:t>
            </a:r>
          </a:p>
          <a:p>
            <a:pPr algn="ctr"/>
            <a:r>
              <a:rPr lang="en-US" sz="1200" dirty="0"/>
              <a:t>In particular: What will be utilized to recognize the position in </a:t>
            </a:r>
            <a:r>
              <a:rPr lang="en-US" sz="1200" dirty="0" err="1"/>
              <a:t>Donderstown</a:t>
            </a:r>
            <a:r>
              <a:rPr lang="en-US" sz="1200" dirty="0"/>
              <a:t>?</a:t>
            </a:r>
          </a:p>
          <a:p>
            <a:pPr algn="ctr"/>
            <a:r>
              <a:rPr lang="en-US" sz="1200" dirty="0"/>
              <a:t>Which type of deep neural network to be used? Why?</a:t>
            </a:r>
            <a:endParaRPr lang="en-MY" sz="1200" dirty="0"/>
          </a:p>
        </p:txBody>
      </p:sp>
      <p:pic>
        <p:nvPicPr>
          <p:cNvPr id="12" name="Picture 2" descr="Image result for research question cartoon">
            <a:extLst>
              <a:ext uri="{FF2B5EF4-FFF2-40B4-BE49-F238E27FC236}">
                <a16:creationId xmlns:a16="http://schemas.microsoft.com/office/drawing/2014/main" id="{1E7C11E8-A983-4A4A-92D2-E7EBAE940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265" y="391269"/>
            <a:ext cx="1355277" cy="14941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00B586-EC3F-4FF0-9688-A0884C5F4466}"/>
              </a:ext>
            </a:extLst>
          </p:cNvPr>
          <p:cNvSpPr txBox="1"/>
          <p:nvPr/>
        </p:nvSpPr>
        <p:spPr>
          <a:xfrm>
            <a:off x="2498034" y="4907861"/>
            <a:ext cx="1645341" cy="200055"/>
          </a:xfrm>
          <a:prstGeom prst="rect">
            <a:avLst/>
          </a:prstGeom>
          <a:noFill/>
        </p:spPr>
        <p:txBody>
          <a:bodyPr wrap="square" rtlCol="0">
            <a:spAutoFit/>
          </a:bodyPr>
          <a:lstStyle/>
          <a:p>
            <a:r>
              <a:rPr lang="en-MY" sz="700" dirty="0"/>
              <a:t>(</a:t>
            </a:r>
            <a:r>
              <a:rPr lang="en-MY" sz="700" dirty="0" err="1"/>
              <a:t>Bellmund</a:t>
            </a:r>
            <a:r>
              <a:rPr lang="en-MY" sz="700" dirty="0"/>
              <a:t>, </a:t>
            </a:r>
            <a:r>
              <a:rPr lang="en-MY" sz="700" dirty="0" err="1"/>
              <a:t>Deuker</a:t>
            </a:r>
            <a:r>
              <a:rPr lang="en-MY" sz="700" dirty="0"/>
              <a:t>, &amp; </a:t>
            </a:r>
            <a:r>
              <a:rPr lang="en-MY" sz="700" dirty="0" err="1"/>
              <a:t>Doeller</a:t>
            </a:r>
            <a:r>
              <a:rPr lang="en-MY" sz="700" dirty="0"/>
              <a:t>, 2018)</a:t>
            </a:r>
          </a:p>
        </p:txBody>
      </p:sp>
    </p:spTree>
    <p:extLst>
      <p:ext uri="{BB962C8B-B14F-4D97-AF65-F5344CB8AC3E}">
        <p14:creationId xmlns:p14="http://schemas.microsoft.com/office/powerpoint/2010/main" val="29759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2"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par>
                                <p:cTn id="56" presetID="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7" grpId="2"/>
      <p:bldP spid="8" grpId="0"/>
      <p:bldP spid="9" grpId="0"/>
      <p:bldP spid="11"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159880-3498-4CC8-8B3E-570D3A2936E8}"/>
              </a:ext>
            </a:extLst>
          </p:cNvPr>
          <p:cNvPicPr>
            <a:picLocks noChangeAspect="1"/>
          </p:cNvPicPr>
          <p:nvPr/>
        </p:nvPicPr>
        <p:blipFill>
          <a:blip r:embed="rId3"/>
          <a:stretch>
            <a:fillRect/>
          </a:stretch>
        </p:blipFill>
        <p:spPr>
          <a:xfrm>
            <a:off x="989045" y="731878"/>
            <a:ext cx="7165910" cy="3636584"/>
          </a:xfrm>
          <a:prstGeom prst="rect">
            <a:avLst/>
          </a:prstGeom>
        </p:spPr>
      </p:pic>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a:xfrm>
            <a:off x="314320" y="205979"/>
            <a:ext cx="8229600" cy="646331"/>
          </a:xfrm>
        </p:spPr>
        <p:txBody>
          <a:bodyPr/>
          <a:lstStyle/>
          <a:p>
            <a:r>
              <a:rPr lang="en-US" dirty="0"/>
              <a:t>Methods: DNN &amp; Raw Data</a:t>
            </a:r>
            <a:endParaRPr lang="en-MY" dirty="0"/>
          </a:p>
        </p:txBody>
      </p:sp>
      <p:sp>
        <p:nvSpPr>
          <p:cNvPr id="5" name="Rectangle 4">
            <a:extLst>
              <a:ext uri="{FF2B5EF4-FFF2-40B4-BE49-F238E27FC236}">
                <a16:creationId xmlns:a16="http://schemas.microsoft.com/office/drawing/2014/main" id="{A78C6BA0-3736-499E-9B03-D6881B3F5F17}"/>
              </a:ext>
            </a:extLst>
          </p:cNvPr>
          <p:cNvSpPr/>
          <p:nvPr/>
        </p:nvSpPr>
        <p:spPr>
          <a:xfrm>
            <a:off x="270926" y="775038"/>
            <a:ext cx="8558754"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effectLst>
                  <a:glow rad="101600">
                    <a:schemeClr val="accent4">
                      <a:satMod val="175000"/>
                      <a:alpha val="40000"/>
                    </a:schemeClr>
                  </a:glow>
                </a:effectLst>
              </a:rPr>
              <a:t>Convolutional Neural Networks</a:t>
            </a:r>
          </a:p>
        </p:txBody>
      </p:sp>
      <p:sp>
        <p:nvSpPr>
          <p:cNvPr id="7" name="Cloud 6">
            <a:extLst>
              <a:ext uri="{FF2B5EF4-FFF2-40B4-BE49-F238E27FC236}">
                <a16:creationId xmlns:a16="http://schemas.microsoft.com/office/drawing/2014/main" id="{A6BEE241-F350-4F0F-9503-9BAEFA7D3674}"/>
              </a:ext>
            </a:extLst>
          </p:cNvPr>
          <p:cNvSpPr/>
          <p:nvPr/>
        </p:nvSpPr>
        <p:spPr>
          <a:xfrm>
            <a:off x="4429120" y="3132173"/>
            <a:ext cx="3256383" cy="1074652"/>
          </a:xfrm>
          <a:prstGeom prst="cloud">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dirty="0"/>
              <a:t>Feedforward &amp; Backpropagation</a:t>
            </a:r>
            <a:endParaRPr lang="en-MY" u="sng" dirty="0"/>
          </a:p>
        </p:txBody>
      </p:sp>
      <p:sp>
        <p:nvSpPr>
          <p:cNvPr id="6" name="Cloud 5">
            <a:extLst>
              <a:ext uri="{FF2B5EF4-FFF2-40B4-BE49-F238E27FC236}">
                <a16:creationId xmlns:a16="http://schemas.microsoft.com/office/drawing/2014/main" id="{1B6C9464-0289-4B1B-AC09-AE18C2ED1D7A}"/>
              </a:ext>
            </a:extLst>
          </p:cNvPr>
          <p:cNvSpPr/>
          <p:nvPr/>
        </p:nvSpPr>
        <p:spPr>
          <a:xfrm>
            <a:off x="91258" y="3132173"/>
            <a:ext cx="3256383" cy="1074652"/>
          </a:xfrm>
          <a:prstGeom prst="cloud">
            <a:avLst/>
          </a:prstGeom>
          <a:solidFill>
            <a:schemeClr val="tx2">
              <a:lumMod val="60000"/>
              <a:lumOff val="4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dirty="0"/>
              <a:t>EFFECTIVE for </a:t>
            </a:r>
            <a:r>
              <a:rPr lang="en-MY" u="sng" dirty="0"/>
              <a:t>image processing</a:t>
            </a:r>
          </a:p>
        </p:txBody>
      </p:sp>
      <p:sp>
        <p:nvSpPr>
          <p:cNvPr id="10" name="Rectangle 9">
            <a:extLst>
              <a:ext uri="{FF2B5EF4-FFF2-40B4-BE49-F238E27FC236}">
                <a16:creationId xmlns:a16="http://schemas.microsoft.com/office/drawing/2014/main" id="{E248C293-1ED9-4127-91D1-9BB96183E7E3}"/>
              </a:ext>
            </a:extLst>
          </p:cNvPr>
          <p:cNvSpPr/>
          <p:nvPr/>
        </p:nvSpPr>
        <p:spPr>
          <a:xfrm>
            <a:off x="2308343" y="4525029"/>
            <a:ext cx="4483920" cy="369332"/>
          </a:xfrm>
          <a:prstGeom prst="rect">
            <a:avLst/>
          </a:prstGeom>
        </p:spPr>
        <p:txBody>
          <a:bodyPr wrap="none">
            <a:spAutoFit/>
          </a:bodyPr>
          <a:lstStyle/>
          <a:p>
            <a:r>
              <a:rPr lang="en-GB" dirty="0"/>
              <a:t>0°/360°,45°,90°,135°,180°,225°,270°,315°</a:t>
            </a:r>
            <a:endParaRPr lang="en-MY" dirty="0"/>
          </a:p>
        </p:txBody>
      </p:sp>
      <p:sp>
        <p:nvSpPr>
          <p:cNvPr id="8" name="TextBox 7">
            <a:extLst>
              <a:ext uri="{FF2B5EF4-FFF2-40B4-BE49-F238E27FC236}">
                <a16:creationId xmlns:a16="http://schemas.microsoft.com/office/drawing/2014/main" id="{DBE3E533-FD72-4279-84C3-71E2FA11EB70}"/>
              </a:ext>
            </a:extLst>
          </p:cNvPr>
          <p:cNvSpPr txBox="1"/>
          <p:nvPr/>
        </p:nvSpPr>
        <p:spPr>
          <a:xfrm>
            <a:off x="126206" y="4159019"/>
            <a:ext cx="786774" cy="200055"/>
          </a:xfrm>
          <a:prstGeom prst="rect">
            <a:avLst/>
          </a:prstGeom>
          <a:noFill/>
        </p:spPr>
        <p:txBody>
          <a:bodyPr wrap="square" rtlCol="0">
            <a:spAutoFit/>
          </a:bodyPr>
          <a:lstStyle/>
          <a:p>
            <a:r>
              <a:rPr lang="en-MY" sz="700" dirty="0"/>
              <a:t>(Mishra, 2019)</a:t>
            </a:r>
          </a:p>
        </p:txBody>
      </p:sp>
      <p:sp>
        <p:nvSpPr>
          <p:cNvPr id="11" name="TextBox 10">
            <a:extLst>
              <a:ext uri="{FF2B5EF4-FFF2-40B4-BE49-F238E27FC236}">
                <a16:creationId xmlns:a16="http://schemas.microsoft.com/office/drawing/2014/main" id="{D26EFFA9-DB25-4E8C-A556-24FC68974EDA}"/>
              </a:ext>
            </a:extLst>
          </p:cNvPr>
          <p:cNvSpPr txBox="1"/>
          <p:nvPr/>
        </p:nvSpPr>
        <p:spPr>
          <a:xfrm>
            <a:off x="5906658" y="4189034"/>
            <a:ext cx="1778845" cy="200055"/>
          </a:xfrm>
          <a:prstGeom prst="rect">
            <a:avLst/>
          </a:prstGeom>
          <a:noFill/>
        </p:spPr>
        <p:txBody>
          <a:bodyPr wrap="square" rtlCol="0">
            <a:spAutoFit/>
          </a:bodyPr>
          <a:lstStyle/>
          <a:p>
            <a:r>
              <a:rPr lang="en-MY" sz="700" dirty="0"/>
              <a:t>(Rawat &amp; Wang, 2017; Gu et al., 2018)</a:t>
            </a:r>
          </a:p>
        </p:txBody>
      </p:sp>
      <p:pic>
        <p:nvPicPr>
          <p:cNvPr id="2" name="Picture 1">
            <a:extLst>
              <a:ext uri="{FF2B5EF4-FFF2-40B4-BE49-F238E27FC236}">
                <a16:creationId xmlns:a16="http://schemas.microsoft.com/office/drawing/2014/main" id="{105202CC-049F-4CA6-86B0-162CB33CD97B}"/>
              </a:ext>
            </a:extLst>
          </p:cNvPr>
          <p:cNvPicPr>
            <a:picLocks noChangeAspect="1"/>
          </p:cNvPicPr>
          <p:nvPr/>
        </p:nvPicPr>
        <p:blipFill>
          <a:blip r:embed="rId4"/>
          <a:stretch>
            <a:fillRect/>
          </a:stretch>
        </p:blipFill>
        <p:spPr>
          <a:xfrm>
            <a:off x="41901" y="1861838"/>
            <a:ext cx="2769341" cy="1204061"/>
          </a:xfrm>
          <a:prstGeom prst="rect">
            <a:avLst/>
          </a:prstGeom>
        </p:spPr>
      </p:pic>
      <p:pic>
        <p:nvPicPr>
          <p:cNvPr id="4" name="Picture 3">
            <a:extLst>
              <a:ext uri="{FF2B5EF4-FFF2-40B4-BE49-F238E27FC236}">
                <a16:creationId xmlns:a16="http://schemas.microsoft.com/office/drawing/2014/main" id="{DD872474-426E-4C22-BC33-9DF3BFF021CC}"/>
              </a:ext>
            </a:extLst>
          </p:cNvPr>
          <p:cNvPicPr>
            <a:picLocks noChangeAspect="1"/>
          </p:cNvPicPr>
          <p:nvPr/>
        </p:nvPicPr>
        <p:blipFill>
          <a:blip r:embed="rId5"/>
          <a:stretch>
            <a:fillRect/>
          </a:stretch>
        </p:blipFill>
        <p:spPr>
          <a:xfrm>
            <a:off x="6277739" y="2022510"/>
            <a:ext cx="2685286" cy="919163"/>
          </a:xfrm>
          <a:prstGeom prst="rect">
            <a:avLst/>
          </a:prstGeom>
        </p:spPr>
      </p:pic>
      <p:sp>
        <p:nvSpPr>
          <p:cNvPr id="12" name="Rectangle 11">
            <a:extLst>
              <a:ext uri="{FF2B5EF4-FFF2-40B4-BE49-F238E27FC236}">
                <a16:creationId xmlns:a16="http://schemas.microsoft.com/office/drawing/2014/main" id="{E7345F84-6182-4AE3-89D9-31C905287A7B}"/>
              </a:ext>
            </a:extLst>
          </p:cNvPr>
          <p:cNvSpPr/>
          <p:nvPr/>
        </p:nvSpPr>
        <p:spPr>
          <a:xfrm>
            <a:off x="2746273" y="1757029"/>
            <a:ext cx="87716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13" name="Explosion: 8 Points 12">
            <a:extLst>
              <a:ext uri="{FF2B5EF4-FFF2-40B4-BE49-F238E27FC236}">
                <a16:creationId xmlns:a16="http://schemas.microsoft.com/office/drawing/2014/main" id="{8426306A-1227-4C00-9114-C240CC5BA66D}"/>
              </a:ext>
            </a:extLst>
          </p:cNvPr>
          <p:cNvSpPr/>
          <p:nvPr/>
        </p:nvSpPr>
        <p:spPr>
          <a:xfrm>
            <a:off x="400045" y="4434736"/>
            <a:ext cx="1409705" cy="618471"/>
          </a:xfrm>
          <a:prstGeom prst="irregularSeal1">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400" dirty="0"/>
              <a:t>652720</a:t>
            </a:r>
          </a:p>
        </p:txBody>
      </p:sp>
      <p:sp>
        <p:nvSpPr>
          <p:cNvPr id="16" name="Explosion: 8 Points 15">
            <a:extLst>
              <a:ext uri="{FF2B5EF4-FFF2-40B4-BE49-F238E27FC236}">
                <a16:creationId xmlns:a16="http://schemas.microsoft.com/office/drawing/2014/main" id="{CD727462-0BF5-4F94-A85A-924BD5EC9572}"/>
              </a:ext>
            </a:extLst>
          </p:cNvPr>
          <p:cNvSpPr/>
          <p:nvPr/>
        </p:nvSpPr>
        <p:spPr>
          <a:xfrm>
            <a:off x="6610350" y="4359074"/>
            <a:ext cx="2352675" cy="671019"/>
          </a:xfrm>
          <a:prstGeom prst="irregularSeal1">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100" dirty="0"/>
              <a:t>1</a:t>
            </a:r>
            <a:r>
              <a:rPr lang="en-MY" sz="1100" baseline="30000" dirty="0"/>
              <a:t>st </a:t>
            </a:r>
            <a:r>
              <a:rPr lang="en-MY" sz="1100" dirty="0"/>
              <a:t>– person perspective</a:t>
            </a:r>
          </a:p>
        </p:txBody>
      </p:sp>
    </p:spTree>
    <p:extLst>
      <p:ext uri="{BB962C8B-B14F-4D97-AF65-F5344CB8AC3E}">
        <p14:creationId xmlns:p14="http://schemas.microsoft.com/office/powerpoint/2010/main" val="41575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7" grpId="1" animBg="1"/>
      <p:bldP spid="6" grpId="0" animBg="1"/>
      <p:bldP spid="6" grpId="1" animBg="1"/>
      <p:bldP spid="10" grpId="0"/>
      <p:bldP spid="8" grpId="0"/>
      <p:bldP spid="8" grpId="1"/>
      <p:bldP spid="11" grpId="0"/>
      <p:bldP spid="11" grpId="1"/>
      <p:bldP spid="12" grpId="0"/>
      <p:bldP spid="12" grpId="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99696CDC-7E17-41F8-B20A-7284EAE4973D}"/>
              </a:ext>
            </a:extLst>
          </p:cNvPr>
          <p:cNvPicPr>
            <a:picLocks noChangeAspect="1"/>
          </p:cNvPicPr>
          <p:nvPr/>
        </p:nvPicPr>
        <p:blipFill>
          <a:blip r:embed="rId3"/>
          <a:stretch>
            <a:fillRect/>
          </a:stretch>
        </p:blipFill>
        <p:spPr>
          <a:xfrm>
            <a:off x="657950" y="852310"/>
            <a:ext cx="4950735" cy="3378877"/>
          </a:xfrm>
          <a:prstGeom prst="rect">
            <a:avLst/>
          </a:prstGeom>
          <a:noFill/>
        </p:spPr>
      </p:pic>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a:xfrm>
            <a:off x="314320" y="205979"/>
            <a:ext cx="8229600" cy="646331"/>
          </a:xfrm>
        </p:spPr>
        <p:txBody>
          <a:bodyPr anchor="t">
            <a:normAutofit/>
          </a:bodyPr>
          <a:lstStyle/>
          <a:p>
            <a:r>
              <a:rPr lang="en-US" dirty="0"/>
              <a:t>Methods: Data Pre-processing</a:t>
            </a:r>
            <a:endParaRPr lang="en-MY" dirty="0"/>
          </a:p>
        </p:txBody>
      </p:sp>
      <p:pic>
        <p:nvPicPr>
          <p:cNvPr id="6" name="Picture 5">
            <a:extLst>
              <a:ext uri="{FF2B5EF4-FFF2-40B4-BE49-F238E27FC236}">
                <a16:creationId xmlns:a16="http://schemas.microsoft.com/office/drawing/2014/main" id="{89CAA038-E25C-42A0-8196-F5402B0D004A}"/>
              </a:ext>
            </a:extLst>
          </p:cNvPr>
          <p:cNvPicPr>
            <a:picLocks noChangeAspect="1"/>
          </p:cNvPicPr>
          <p:nvPr/>
        </p:nvPicPr>
        <p:blipFill>
          <a:blip r:embed="rId4"/>
          <a:stretch>
            <a:fillRect/>
          </a:stretch>
        </p:blipFill>
        <p:spPr>
          <a:xfrm>
            <a:off x="5608685" y="1576499"/>
            <a:ext cx="3305175" cy="3181350"/>
          </a:xfrm>
          <a:prstGeom prst="rect">
            <a:avLst/>
          </a:prstGeom>
        </p:spPr>
      </p:pic>
    </p:spTree>
    <p:extLst>
      <p:ext uri="{BB962C8B-B14F-4D97-AF65-F5344CB8AC3E}">
        <p14:creationId xmlns:p14="http://schemas.microsoft.com/office/powerpoint/2010/main" val="11351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 screen with text&#10;&#10;Description automatically generated">
            <a:extLst>
              <a:ext uri="{FF2B5EF4-FFF2-40B4-BE49-F238E27FC236}">
                <a16:creationId xmlns:a16="http://schemas.microsoft.com/office/drawing/2014/main" id="{C3EFA386-D666-49E9-B547-7BDFBF970CB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185112" y="922492"/>
            <a:ext cx="6488015" cy="3827928"/>
          </a:xfrm>
          <a:prstGeom prst="rect">
            <a:avLst/>
          </a:prstGeom>
          <a:noFill/>
          <a:ln>
            <a:noFill/>
          </a:ln>
        </p:spPr>
      </p:pic>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a:xfrm>
            <a:off x="314320" y="205979"/>
            <a:ext cx="8229600" cy="646331"/>
          </a:xfrm>
        </p:spPr>
        <p:txBody>
          <a:bodyPr anchor="t">
            <a:normAutofit/>
          </a:bodyPr>
          <a:lstStyle/>
          <a:p>
            <a:r>
              <a:rPr lang="en-US" dirty="0"/>
              <a:t>Methods: Data Pre-processing</a:t>
            </a:r>
            <a:endParaRPr lang="en-MY" dirty="0"/>
          </a:p>
        </p:txBody>
      </p:sp>
    </p:spTree>
    <p:extLst>
      <p:ext uri="{BB962C8B-B14F-4D97-AF65-F5344CB8AC3E}">
        <p14:creationId xmlns:p14="http://schemas.microsoft.com/office/powerpoint/2010/main" val="263435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p:txBody>
          <a:bodyPr/>
          <a:lstStyle/>
          <a:p>
            <a:r>
              <a:rPr lang="en-US" dirty="0"/>
              <a:t>Methods: Model Architecture</a:t>
            </a:r>
            <a:endParaRPr lang="en-MY" dirty="0"/>
          </a:p>
        </p:txBody>
      </p:sp>
      <p:pic>
        <p:nvPicPr>
          <p:cNvPr id="4" name="Picture 3" descr="A close up of a logo&#10;&#10;Description automatically generated">
            <a:extLst>
              <a:ext uri="{FF2B5EF4-FFF2-40B4-BE49-F238E27FC236}">
                <a16:creationId xmlns:a16="http://schemas.microsoft.com/office/drawing/2014/main" id="{FA67CC0C-4E47-4732-A98B-132AFB601DB0}"/>
              </a:ext>
            </a:extLst>
          </p:cNvPr>
          <p:cNvPicPr>
            <a:picLocks noChangeAspect="1"/>
          </p:cNvPicPr>
          <p:nvPr/>
        </p:nvPicPr>
        <p:blipFill>
          <a:blip r:embed="rId3"/>
          <a:stretch>
            <a:fillRect/>
          </a:stretch>
        </p:blipFill>
        <p:spPr>
          <a:xfrm>
            <a:off x="7495953" y="1"/>
            <a:ext cx="1638522" cy="1580448"/>
          </a:xfrm>
          <a:prstGeom prst="rect">
            <a:avLst/>
          </a:prstGeom>
        </p:spPr>
      </p:pic>
      <p:pic>
        <p:nvPicPr>
          <p:cNvPr id="2" name="Picture 1">
            <a:extLst>
              <a:ext uri="{FF2B5EF4-FFF2-40B4-BE49-F238E27FC236}">
                <a16:creationId xmlns:a16="http://schemas.microsoft.com/office/drawing/2014/main" id="{C3191B51-C7AD-43CF-99F6-C27ED6A59F12}"/>
              </a:ext>
            </a:extLst>
          </p:cNvPr>
          <p:cNvPicPr>
            <a:picLocks noChangeAspect="1"/>
          </p:cNvPicPr>
          <p:nvPr/>
        </p:nvPicPr>
        <p:blipFill>
          <a:blip r:embed="rId4"/>
          <a:stretch>
            <a:fillRect/>
          </a:stretch>
        </p:blipFill>
        <p:spPr>
          <a:xfrm>
            <a:off x="2568282" y="125055"/>
            <a:ext cx="2018361" cy="1661372"/>
          </a:xfrm>
          <a:prstGeom prst="rect">
            <a:avLst/>
          </a:prstGeom>
        </p:spPr>
      </p:pic>
      <p:pic>
        <p:nvPicPr>
          <p:cNvPr id="1030" name="Picture 6" descr="Activation Functions in Neural Networks - Towards Data Science">
            <a:extLst>
              <a:ext uri="{FF2B5EF4-FFF2-40B4-BE49-F238E27FC236}">
                <a16:creationId xmlns:a16="http://schemas.microsoft.com/office/drawing/2014/main" id="{4DD27789-B384-4E49-A1A4-A8F661D80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246" y="117089"/>
            <a:ext cx="2554103" cy="1661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5976B9-0B34-434A-8A56-382EFB5DA0F4}"/>
              </a:ext>
            </a:extLst>
          </p:cNvPr>
          <p:cNvPicPr>
            <a:picLocks noChangeAspect="1"/>
          </p:cNvPicPr>
          <p:nvPr/>
        </p:nvPicPr>
        <p:blipFill>
          <a:blip r:embed="rId6"/>
          <a:stretch>
            <a:fillRect/>
          </a:stretch>
        </p:blipFill>
        <p:spPr>
          <a:xfrm>
            <a:off x="14643" y="1778461"/>
            <a:ext cx="9144000" cy="2840440"/>
          </a:xfrm>
          <a:prstGeom prst="rect">
            <a:avLst/>
          </a:prstGeom>
        </p:spPr>
      </p:pic>
      <p:sp>
        <p:nvSpPr>
          <p:cNvPr id="7" name="TextBox 6">
            <a:extLst>
              <a:ext uri="{FF2B5EF4-FFF2-40B4-BE49-F238E27FC236}">
                <a16:creationId xmlns:a16="http://schemas.microsoft.com/office/drawing/2014/main" id="{611AD4A9-497B-40EA-BCFE-41EE22EB9709}"/>
              </a:ext>
            </a:extLst>
          </p:cNvPr>
          <p:cNvSpPr txBox="1"/>
          <p:nvPr/>
        </p:nvSpPr>
        <p:spPr>
          <a:xfrm>
            <a:off x="4773771" y="1684787"/>
            <a:ext cx="657225" cy="261610"/>
          </a:xfrm>
          <a:prstGeom prst="rect">
            <a:avLst/>
          </a:prstGeom>
          <a:solidFill>
            <a:schemeClr val="bg1"/>
          </a:solidFill>
        </p:spPr>
        <p:txBody>
          <a:bodyPr wrap="square" rtlCol="0">
            <a:spAutoFit/>
          </a:bodyPr>
          <a:lstStyle/>
          <a:p>
            <a:r>
              <a:rPr lang="en-MY" sz="1100" dirty="0"/>
              <a:t>4 times</a:t>
            </a:r>
          </a:p>
        </p:txBody>
      </p:sp>
    </p:spTree>
    <p:extLst>
      <p:ext uri="{BB962C8B-B14F-4D97-AF65-F5344CB8AC3E}">
        <p14:creationId xmlns:p14="http://schemas.microsoft.com/office/powerpoint/2010/main" val="13240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p:txBody>
          <a:bodyPr/>
          <a:lstStyle/>
          <a:p>
            <a:r>
              <a:rPr lang="en-US" dirty="0"/>
              <a:t>Methods</a:t>
            </a:r>
            <a:endParaRPr lang="en-MY" dirty="0"/>
          </a:p>
        </p:txBody>
      </p:sp>
      <p:pic>
        <p:nvPicPr>
          <p:cNvPr id="4" name="Picture 3" descr="A close up of a logo&#10;&#10;Description automatically generated">
            <a:extLst>
              <a:ext uri="{FF2B5EF4-FFF2-40B4-BE49-F238E27FC236}">
                <a16:creationId xmlns:a16="http://schemas.microsoft.com/office/drawing/2014/main" id="{FA67CC0C-4E47-4732-A98B-132AFB601DB0}"/>
              </a:ext>
            </a:extLst>
          </p:cNvPr>
          <p:cNvPicPr>
            <a:picLocks noChangeAspect="1"/>
          </p:cNvPicPr>
          <p:nvPr/>
        </p:nvPicPr>
        <p:blipFill>
          <a:blip r:embed="rId3"/>
          <a:stretch>
            <a:fillRect/>
          </a:stretch>
        </p:blipFill>
        <p:spPr>
          <a:xfrm>
            <a:off x="7505478" y="268064"/>
            <a:ext cx="1638522" cy="1580448"/>
          </a:xfrm>
          <a:prstGeom prst="rect">
            <a:avLst/>
          </a:prstGeom>
        </p:spPr>
      </p:pic>
      <p:pic>
        <p:nvPicPr>
          <p:cNvPr id="1026" name="Picture 2">
            <a:extLst>
              <a:ext uri="{FF2B5EF4-FFF2-40B4-BE49-F238E27FC236}">
                <a16:creationId xmlns:a16="http://schemas.microsoft.com/office/drawing/2014/main" id="{FCAABCF1-4536-48DF-A010-EE15856AFF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81232" y="40212"/>
            <a:ext cx="2476995" cy="1808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nvolutional Neural Networks (CNN): Step 1(b) - ReLU Layer ...">
            <a:extLst>
              <a:ext uri="{FF2B5EF4-FFF2-40B4-BE49-F238E27FC236}">
                <a16:creationId xmlns:a16="http://schemas.microsoft.com/office/drawing/2014/main" id="{3DE680C9-5B49-419E-A0D8-752268F02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2" y="2216630"/>
            <a:ext cx="7093634" cy="28866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volutional Neural Networks : An Implementation - Bouvet Norge">
            <a:extLst>
              <a:ext uri="{FF2B5EF4-FFF2-40B4-BE49-F238E27FC236}">
                <a16:creationId xmlns:a16="http://schemas.microsoft.com/office/drawing/2014/main" id="{4446BE04-037C-478C-8C96-C08DFBD92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944362"/>
            <a:ext cx="3143250" cy="12032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uided Grad-CAM">
            <a:extLst>
              <a:ext uri="{FF2B5EF4-FFF2-40B4-BE49-F238E27FC236}">
                <a16:creationId xmlns:a16="http://schemas.microsoft.com/office/drawing/2014/main" id="{EF141B09-B687-48B6-B696-9147001CB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9356" y="1940563"/>
            <a:ext cx="1964643" cy="209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49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4C2C3-878E-4ADF-8B8E-8ED4F6B0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deas Of Dove Bird Flying Animation Ⓒ - Transparent Background ...">
            <a:extLst>
              <a:ext uri="{FF2B5EF4-FFF2-40B4-BE49-F238E27FC236}">
                <a16:creationId xmlns:a16="http://schemas.microsoft.com/office/drawing/2014/main" id="{4E15F903-C2D4-47C8-9DDB-8B88D5B304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5000" y1="33854" x2="15000" y2="33854"/>
                        <a14:foregroundMark x1="11957" y1="31250" x2="11957" y2="31250"/>
                        <a14:foregroundMark x1="10870" y1="28229" x2="16196" y2="36250"/>
                        <a14:foregroundMark x1="16196" y1="36250" x2="17283" y2="41042"/>
                        <a14:foregroundMark x1="66196" y1="25104" x2="67174" y2="24375"/>
                        <a14:foregroundMark x1="71087" y1="19583" x2="70761" y2="18021"/>
                        <a14:foregroundMark x1="74239" y1="17813" x2="76522" y2="16563"/>
                        <a14:foregroundMark x1="75978" y1="15417" x2="75109" y2="14063"/>
                        <a14:foregroundMark x1="74348" y1="18542" x2="74783" y2="17083"/>
                        <a14:foregroundMark x1="55109" y1="43333" x2="52717" y2="43021"/>
                        <a14:foregroundMark x1="18152" y1="43021" x2="19891" y2="43750"/>
                      </a14:backgroundRemoval>
                    </a14:imgEffect>
                  </a14:imgLayer>
                </a14:imgProps>
              </a:ext>
              <a:ext uri="{28A0092B-C50C-407E-A947-70E740481C1C}">
                <a14:useLocalDpi xmlns:a14="http://schemas.microsoft.com/office/drawing/2010/main" val="0"/>
              </a:ext>
            </a:extLst>
          </a:blip>
          <a:srcRect/>
          <a:stretch>
            <a:fillRect/>
          </a:stretch>
        </p:blipFill>
        <p:spPr bwMode="auto">
          <a:xfrm>
            <a:off x="1402136" y="-83671"/>
            <a:ext cx="1408953" cy="147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ppt_w</p:attrName>
                                        </p:attrNameLst>
                                      </p:cBhvr>
                                      <p:tavLst>
                                        <p:tav tm="0" fmla="#ppt_w*sin(2.5*pi*$)">
                                          <p:val>
                                            <p:fltVal val="0"/>
                                          </p:val>
                                        </p:tav>
                                        <p:tav tm="100000">
                                          <p:val>
                                            <p:fltVal val="1"/>
                                          </p:val>
                                        </p:tav>
                                      </p:tavLst>
                                    </p:anim>
                                    <p:anim calcmode="lin" valueType="num">
                                      <p:cBhvr>
                                        <p:cTn id="9"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7E87A9A1-D095-4731-95B9-E5CB1DC458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2309" y="852310"/>
            <a:ext cx="7259406" cy="3159110"/>
          </a:xfrm>
          <a:prstGeom prst="rect">
            <a:avLst/>
          </a:prstGeom>
          <a:solidFill>
            <a:srgbClr val="FFFFFF"/>
          </a:solidFill>
        </p:spPr>
      </p:pic>
      <p:sp>
        <p:nvSpPr>
          <p:cNvPr id="3" name="Title 2">
            <a:extLst>
              <a:ext uri="{FF2B5EF4-FFF2-40B4-BE49-F238E27FC236}">
                <a16:creationId xmlns:a16="http://schemas.microsoft.com/office/drawing/2014/main" id="{99A47BDD-F20B-4C4C-8705-C16AAD382187}"/>
              </a:ext>
            </a:extLst>
          </p:cNvPr>
          <p:cNvSpPr>
            <a:spLocks noGrp="1"/>
          </p:cNvSpPr>
          <p:nvPr>
            <p:ph type="title"/>
          </p:nvPr>
        </p:nvSpPr>
        <p:spPr>
          <a:xfrm>
            <a:off x="314320" y="205979"/>
            <a:ext cx="8229600" cy="646331"/>
          </a:xfrm>
        </p:spPr>
        <p:txBody>
          <a:bodyPr anchor="t">
            <a:normAutofit/>
          </a:bodyPr>
          <a:lstStyle/>
          <a:p>
            <a:r>
              <a:rPr lang="en-MY" dirty="0"/>
              <a:t>Methods</a:t>
            </a:r>
          </a:p>
        </p:txBody>
      </p:sp>
      <p:sp>
        <p:nvSpPr>
          <p:cNvPr id="5" name="TextBox 4">
            <a:extLst>
              <a:ext uri="{FF2B5EF4-FFF2-40B4-BE49-F238E27FC236}">
                <a16:creationId xmlns:a16="http://schemas.microsoft.com/office/drawing/2014/main" id="{F6C87EE7-54D6-420F-BDED-95F00884D013}"/>
              </a:ext>
            </a:extLst>
          </p:cNvPr>
          <p:cNvSpPr txBox="1"/>
          <p:nvPr/>
        </p:nvSpPr>
        <p:spPr>
          <a:xfrm>
            <a:off x="7271659" y="4720198"/>
            <a:ext cx="1140056" cy="200055"/>
          </a:xfrm>
          <a:prstGeom prst="rect">
            <a:avLst/>
          </a:prstGeom>
          <a:noFill/>
        </p:spPr>
        <p:txBody>
          <a:bodyPr wrap="none" rtlCol="0">
            <a:spAutoFit/>
          </a:bodyPr>
          <a:lstStyle/>
          <a:p>
            <a:r>
              <a:rPr lang="en-MY" sz="700" dirty="0"/>
              <a:t>(Yamashita et al., 2018)</a:t>
            </a:r>
          </a:p>
        </p:txBody>
      </p:sp>
      <p:pic>
        <p:nvPicPr>
          <p:cNvPr id="6" name="Picture 5">
            <a:extLst>
              <a:ext uri="{FF2B5EF4-FFF2-40B4-BE49-F238E27FC236}">
                <a16:creationId xmlns:a16="http://schemas.microsoft.com/office/drawing/2014/main" id="{725A6DA1-1997-42D0-A9A1-7E7D548B6B2B}"/>
              </a:ext>
            </a:extLst>
          </p:cNvPr>
          <p:cNvPicPr>
            <a:picLocks noChangeAspect="1"/>
          </p:cNvPicPr>
          <p:nvPr/>
        </p:nvPicPr>
        <p:blipFill>
          <a:blip r:embed="rId4"/>
          <a:stretch>
            <a:fillRect/>
          </a:stretch>
        </p:blipFill>
        <p:spPr>
          <a:xfrm>
            <a:off x="1152519" y="4204909"/>
            <a:ext cx="5293251" cy="855984"/>
          </a:xfrm>
          <a:prstGeom prst="rect">
            <a:avLst/>
          </a:prstGeom>
        </p:spPr>
      </p:pic>
    </p:spTree>
    <p:extLst>
      <p:ext uri="{BB962C8B-B14F-4D97-AF65-F5344CB8AC3E}">
        <p14:creationId xmlns:p14="http://schemas.microsoft.com/office/powerpoint/2010/main" val="4227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A47BDD-F20B-4C4C-8705-C16AAD382187}"/>
              </a:ext>
            </a:extLst>
          </p:cNvPr>
          <p:cNvSpPr>
            <a:spLocks noGrp="1"/>
          </p:cNvSpPr>
          <p:nvPr>
            <p:ph type="title"/>
          </p:nvPr>
        </p:nvSpPr>
        <p:spPr>
          <a:xfrm>
            <a:off x="314320" y="205979"/>
            <a:ext cx="8229600" cy="646331"/>
          </a:xfrm>
        </p:spPr>
        <p:txBody>
          <a:bodyPr anchor="t">
            <a:normAutofit/>
          </a:bodyPr>
          <a:lstStyle/>
          <a:p>
            <a:r>
              <a:rPr lang="en-MY" dirty="0"/>
              <a:t>Methods</a:t>
            </a:r>
          </a:p>
        </p:txBody>
      </p:sp>
      <p:sp>
        <p:nvSpPr>
          <p:cNvPr id="5" name="TextBox 4">
            <a:extLst>
              <a:ext uri="{FF2B5EF4-FFF2-40B4-BE49-F238E27FC236}">
                <a16:creationId xmlns:a16="http://schemas.microsoft.com/office/drawing/2014/main" id="{F6C87EE7-54D6-420F-BDED-95F00884D013}"/>
              </a:ext>
            </a:extLst>
          </p:cNvPr>
          <p:cNvSpPr txBox="1"/>
          <p:nvPr/>
        </p:nvSpPr>
        <p:spPr>
          <a:xfrm>
            <a:off x="7271659" y="4720198"/>
            <a:ext cx="1140056" cy="200055"/>
          </a:xfrm>
          <a:prstGeom prst="rect">
            <a:avLst/>
          </a:prstGeom>
          <a:noFill/>
        </p:spPr>
        <p:txBody>
          <a:bodyPr wrap="none" rtlCol="0">
            <a:spAutoFit/>
          </a:bodyPr>
          <a:lstStyle/>
          <a:p>
            <a:r>
              <a:rPr lang="en-MY" sz="700" dirty="0"/>
              <a:t>(Yamashita et al., 2018)</a:t>
            </a:r>
          </a:p>
        </p:txBody>
      </p:sp>
      <p:pic>
        <p:nvPicPr>
          <p:cNvPr id="2" name="Picture 1">
            <a:extLst>
              <a:ext uri="{FF2B5EF4-FFF2-40B4-BE49-F238E27FC236}">
                <a16:creationId xmlns:a16="http://schemas.microsoft.com/office/drawing/2014/main" id="{BAC8EAC0-0404-40B0-955C-429E64FC9689}"/>
              </a:ext>
            </a:extLst>
          </p:cNvPr>
          <p:cNvPicPr>
            <a:picLocks noChangeAspect="1"/>
          </p:cNvPicPr>
          <p:nvPr/>
        </p:nvPicPr>
        <p:blipFill>
          <a:blip r:embed="rId3"/>
          <a:stretch>
            <a:fillRect/>
          </a:stretch>
        </p:blipFill>
        <p:spPr>
          <a:xfrm>
            <a:off x="2612573" y="3881810"/>
            <a:ext cx="4659086" cy="1076864"/>
          </a:xfrm>
          <a:prstGeom prst="rect">
            <a:avLst/>
          </a:prstGeom>
        </p:spPr>
      </p:pic>
      <p:pic>
        <p:nvPicPr>
          <p:cNvPr id="2050" name="Picture 2" descr="Fig. 3">
            <a:extLst>
              <a:ext uri="{FF2B5EF4-FFF2-40B4-BE49-F238E27FC236}">
                <a16:creationId xmlns:a16="http://schemas.microsoft.com/office/drawing/2014/main" id="{D9647195-03AC-442E-B7AE-33D54719C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60" y="758242"/>
            <a:ext cx="1866544" cy="3901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 3">
            <a:extLst>
              <a:ext uri="{FF2B5EF4-FFF2-40B4-BE49-F238E27FC236}">
                <a16:creationId xmlns:a16="http://schemas.microsoft.com/office/drawing/2014/main" id="{B6BD358A-5110-41C5-BA17-EA9170627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1" y="758242"/>
            <a:ext cx="2764971" cy="30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90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A47BDD-F20B-4C4C-8705-C16AAD382187}"/>
              </a:ext>
            </a:extLst>
          </p:cNvPr>
          <p:cNvSpPr>
            <a:spLocks noGrp="1"/>
          </p:cNvSpPr>
          <p:nvPr>
            <p:ph type="title"/>
          </p:nvPr>
        </p:nvSpPr>
        <p:spPr>
          <a:xfrm>
            <a:off x="314320" y="205979"/>
            <a:ext cx="8229600" cy="646331"/>
          </a:xfrm>
        </p:spPr>
        <p:txBody>
          <a:bodyPr anchor="t">
            <a:normAutofit/>
          </a:bodyPr>
          <a:lstStyle/>
          <a:p>
            <a:r>
              <a:rPr lang="en-MY" dirty="0"/>
              <a:t>Methods</a:t>
            </a:r>
          </a:p>
        </p:txBody>
      </p:sp>
      <p:sp>
        <p:nvSpPr>
          <p:cNvPr id="5" name="TextBox 4">
            <a:extLst>
              <a:ext uri="{FF2B5EF4-FFF2-40B4-BE49-F238E27FC236}">
                <a16:creationId xmlns:a16="http://schemas.microsoft.com/office/drawing/2014/main" id="{F6C87EE7-54D6-420F-BDED-95F00884D013}"/>
              </a:ext>
            </a:extLst>
          </p:cNvPr>
          <p:cNvSpPr txBox="1"/>
          <p:nvPr/>
        </p:nvSpPr>
        <p:spPr>
          <a:xfrm>
            <a:off x="7271659" y="4720198"/>
            <a:ext cx="1140056" cy="200055"/>
          </a:xfrm>
          <a:prstGeom prst="rect">
            <a:avLst/>
          </a:prstGeom>
          <a:noFill/>
        </p:spPr>
        <p:txBody>
          <a:bodyPr wrap="none" rtlCol="0">
            <a:spAutoFit/>
          </a:bodyPr>
          <a:lstStyle/>
          <a:p>
            <a:r>
              <a:rPr lang="en-MY" sz="700" dirty="0"/>
              <a:t>(Yamashita et al., 2018)</a:t>
            </a:r>
          </a:p>
        </p:txBody>
      </p:sp>
      <p:pic>
        <p:nvPicPr>
          <p:cNvPr id="4" name="Picture 3">
            <a:extLst>
              <a:ext uri="{FF2B5EF4-FFF2-40B4-BE49-F238E27FC236}">
                <a16:creationId xmlns:a16="http://schemas.microsoft.com/office/drawing/2014/main" id="{D9E58D71-4DA3-4622-B907-EAB3CBA56F04}"/>
              </a:ext>
            </a:extLst>
          </p:cNvPr>
          <p:cNvPicPr>
            <a:picLocks noChangeAspect="1"/>
          </p:cNvPicPr>
          <p:nvPr/>
        </p:nvPicPr>
        <p:blipFill>
          <a:blip r:embed="rId3"/>
          <a:stretch>
            <a:fillRect/>
          </a:stretch>
        </p:blipFill>
        <p:spPr>
          <a:xfrm>
            <a:off x="314320" y="4243267"/>
            <a:ext cx="7896225" cy="523875"/>
          </a:xfrm>
          <a:prstGeom prst="rect">
            <a:avLst/>
          </a:prstGeom>
        </p:spPr>
      </p:pic>
      <p:pic>
        <p:nvPicPr>
          <p:cNvPr id="3074" name="Picture 2" descr="Fig. 4">
            <a:extLst>
              <a:ext uri="{FF2B5EF4-FFF2-40B4-BE49-F238E27FC236}">
                <a16:creationId xmlns:a16="http://schemas.microsoft.com/office/drawing/2014/main" id="{DC7FC81C-0F9C-48EA-BE65-AA4D83009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741" y="806527"/>
            <a:ext cx="5071382" cy="328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3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A47BDD-F20B-4C4C-8705-C16AAD382187}"/>
              </a:ext>
            </a:extLst>
          </p:cNvPr>
          <p:cNvSpPr>
            <a:spLocks noGrp="1"/>
          </p:cNvSpPr>
          <p:nvPr>
            <p:ph type="title"/>
          </p:nvPr>
        </p:nvSpPr>
        <p:spPr>
          <a:xfrm>
            <a:off x="314320" y="205979"/>
            <a:ext cx="8229600" cy="646331"/>
          </a:xfrm>
        </p:spPr>
        <p:txBody>
          <a:bodyPr anchor="t">
            <a:normAutofit/>
          </a:bodyPr>
          <a:lstStyle/>
          <a:p>
            <a:r>
              <a:rPr lang="en-MY" dirty="0"/>
              <a:t>Methods</a:t>
            </a:r>
          </a:p>
        </p:txBody>
      </p:sp>
      <p:sp>
        <p:nvSpPr>
          <p:cNvPr id="5" name="TextBox 4">
            <a:extLst>
              <a:ext uri="{FF2B5EF4-FFF2-40B4-BE49-F238E27FC236}">
                <a16:creationId xmlns:a16="http://schemas.microsoft.com/office/drawing/2014/main" id="{F6C87EE7-54D6-420F-BDED-95F00884D013}"/>
              </a:ext>
            </a:extLst>
          </p:cNvPr>
          <p:cNvSpPr txBox="1"/>
          <p:nvPr/>
        </p:nvSpPr>
        <p:spPr>
          <a:xfrm>
            <a:off x="7271659" y="4720198"/>
            <a:ext cx="1140056" cy="200055"/>
          </a:xfrm>
          <a:prstGeom prst="rect">
            <a:avLst/>
          </a:prstGeom>
          <a:noFill/>
        </p:spPr>
        <p:txBody>
          <a:bodyPr wrap="none" rtlCol="0">
            <a:spAutoFit/>
          </a:bodyPr>
          <a:lstStyle/>
          <a:p>
            <a:r>
              <a:rPr lang="en-MY" sz="700" dirty="0"/>
              <a:t>(Yamashita et al., 2018)</a:t>
            </a:r>
          </a:p>
        </p:txBody>
      </p:sp>
      <p:pic>
        <p:nvPicPr>
          <p:cNvPr id="4098" name="Picture 2" descr="Fig. 7">
            <a:extLst>
              <a:ext uri="{FF2B5EF4-FFF2-40B4-BE49-F238E27FC236}">
                <a16:creationId xmlns:a16="http://schemas.microsoft.com/office/drawing/2014/main" id="{3C40D34A-C7BC-43AF-99CC-EBFC27077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83" y="852310"/>
            <a:ext cx="4578804" cy="3195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1FE7EAB-0508-48C4-A6A0-A0FA9C246296}"/>
              </a:ext>
            </a:extLst>
          </p:cNvPr>
          <p:cNvPicPr>
            <a:picLocks noChangeAspect="1"/>
          </p:cNvPicPr>
          <p:nvPr/>
        </p:nvPicPr>
        <p:blipFill>
          <a:blip r:embed="rId4"/>
          <a:stretch>
            <a:fillRect/>
          </a:stretch>
        </p:blipFill>
        <p:spPr>
          <a:xfrm>
            <a:off x="439403" y="4169351"/>
            <a:ext cx="6832256" cy="897907"/>
          </a:xfrm>
          <a:prstGeom prst="rect">
            <a:avLst/>
          </a:prstGeom>
        </p:spPr>
      </p:pic>
    </p:spTree>
    <p:extLst>
      <p:ext uri="{BB962C8B-B14F-4D97-AF65-F5344CB8AC3E}">
        <p14:creationId xmlns:p14="http://schemas.microsoft.com/office/powerpoint/2010/main" val="28679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AD601-BF12-431E-BA72-823C9FE3399D}"/>
              </a:ext>
            </a:extLst>
          </p:cNvPr>
          <p:cNvSpPr>
            <a:spLocks noGrp="1"/>
          </p:cNvSpPr>
          <p:nvPr>
            <p:ph type="title"/>
          </p:nvPr>
        </p:nvSpPr>
        <p:spPr/>
        <p:txBody>
          <a:bodyPr/>
          <a:lstStyle/>
          <a:p>
            <a:r>
              <a:rPr lang="en-US" dirty="0"/>
              <a:t>Methods: Hyperparameters</a:t>
            </a:r>
            <a:endParaRPr lang="en-MY" dirty="0"/>
          </a:p>
        </p:txBody>
      </p:sp>
      <p:graphicFrame>
        <p:nvGraphicFramePr>
          <p:cNvPr id="4" name="Table 4">
            <a:extLst>
              <a:ext uri="{FF2B5EF4-FFF2-40B4-BE49-F238E27FC236}">
                <a16:creationId xmlns:a16="http://schemas.microsoft.com/office/drawing/2014/main" id="{6C682E41-ABCB-4FD4-A4F4-CA5597F41FB8}"/>
              </a:ext>
            </a:extLst>
          </p:cNvPr>
          <p:cNvGraphicFramePr>
            <a:graphicFrameLocks noGrp="1"/>
          </p:cNvGraphicFramePr>
          <p:nvPr>
            <p:extLst>
              <p:ext uri="{D42A27DB-BD31-4B8C-83A1-F6EECF244321}">
                <p14:modId xmlns:p14="http://schemas.microsoft.com/office/powerpoint/2010/main" val="403369189"/>
              </p:ext>
            </p:extLst>
          </p:nvPr>
        </p:nvGraphicFramePr>
        <p:xfrm>
          <a:off x="314320" y="951873"/>
          <a:ext cx="7670580" cy="4088489"/>
        </p:xfrm>
        <a:graphic>
          <a:graphicData uri="http://schemas.openxmlformats.org/drawingml/2006/table">
            <a:tbl>
              <a:tblPr firstRow="1" bandRow="1">
                <a:tableStyleId>{37CE84F3-28C3-443E-9E96-99CF82512B78}</a:tableStyleId>
              </a:tblPr>
              <a:tblGrid>
                <a:gridCol w="2556860">
                  <a:extLst>
                    <a:ext uri="{9D8B030D-6E8A-4147-A177-3AD203B41FA5}">
                      <a16:colId xmlns:a16="http://schemas.microsoft.com/office/drawing/2014/main" val="719504656"/>
                    </a:ext>
                  </a:extLst>
                </a:gridCol>
                <a:gridCol w="2556860">
                  <a:extLst>
                    <a:ext uri="{9D8B030D-6E8A-4147-A177-3AD203B41FA5}">
                      <a16:colId xmlns:a16="http://schemas.microsoft.com/office/drawing/2014/main" val="591722072"/>
                    </a:ext>
                  </a:extLst>
                </a:gridCol>
                <a:gridCol w="2556860">
                  <a:extLst>
                    <a:ext uri="{9D8B030D-6E8A-4147-A177-3AD203B41FA5}">
                      <a16:colId xmlns:a16="http://schemas.microsoft.com/office/drawing/2014/main" val="2352091465"/>
                    </a:ext>
                  </a:extLst>
                </a:gridCol>
              </a:tblGrid>
              <a:tr h="400409">
                <a:tc>
                  <a:txBody>
                    <a:bodyPr/>
                    <a:lstStyle/>
                    <a:p>
                      <a:pPr algn="ctr"/>
                      <a:r>
                        <a:rPr lang="en-MY" sz="1600" dirty="0"/>
                        <a:t>Function / Component</a:t>
                      </a:r>
                    </a:p>
                  </a:txBody>
                  <a:tcPr/>
                </a:tc>
                <a:tc>
                  <a:txBody>
                    <a:bodyPr/>
                    <a:lstStyle/>
                    <a:p>
                      <a:pPr algn="ctr"/>
                      <a:r>
                        <a:rPr lang="en-MY" sz="1600" dirty="0"/>
                        <a:t>Purpose</a:t>
                      </a:r>
                    </a:p>
                  </a:txBody>
                  <a:tcPr/>
                </a:tc>
                <a:tc>
                  <a:txBody>
                    <a:bodyPr/>
                    <a:lstStyle/>
                    <a:p>
                      <a:pPr algn="ctr"/>
                      <a:r>
                        <a:rPr lang="en-MY" sz="1600" dirty="0"/>
                        <a:t>In Our Model</a:t>
                      </a:r>
                    </a:p>
                  </a:txBody>
                  <a:tcPr/>
                </a:tc>
                <a:extLst>
                  <a:ext uri="{0D108BD9-81ED-4DB2-BD59-A6C34878D82A}">
                    <a16:rowId xmlns:a16="http://schemas.microsoft.com/office/drawing/2014/main" val="1987609497"/>
                  </a:ext>
                </a:extLst>
              </a:tr>
              <a:tr h="437881">
                <a:tc>
                  <a:txBody>
                    <a:bodyPr/>
                    <a:lstStyle/>
                    <a:p>
                      <a:r>
                        <a:rPr lang="en-MY" sz="1600" dirty="0"/>
                        <a:t>Activation</a:t>
                      </a:r>
                    </a:p>
                  </a:txBody>
                  <a:tcPr/>
                </a:tc>
                <a:tc>
                  <a:txBody>
                    <a:bodyPr/>
                    <a:lstStyle/>
                    <a:p>
                      <a:r>
                        <a:rPr lang="en-US" sz="1600" dirty="0"/>
                        <a:t>To decide if the neuron would fire or not</a:t>
                      </a:r>
                    </a:p>
                    <a:p>
                      <a:r>
                        <a:rPr lang="en-US" sz="1600" dirty="0"/>
                        <a:t>(transformation to input signal)</a:t>
                      </a:r>
                      <a:endParaRPr lang="en-MY" sz="1600" dirty="0"/>
                    </a:p>
                  </a:txBody>
                  <a:tcPr/>
                </a:tc>
                <a:tc>
                  <a:txBody>
                    <a:bodyPr/>
                    <a:lstStyle/>
                    <a:p>
                      <a:r>
                        <a:rPr lang="en-MY" sz="1600" dirty="0"/>
                        <a:t>Conv2D: </a:t>
                      </a:r>
                      <a:r>
                        <a:rPr lang="en-MY" sz="1600" dirty="0" err="1"/>
                        <a:t>ReLU</a:t>
                      </a:r>
                      <a:endParaRPr lang="en-MY" sz="1600" dirty="0"/>
                    </a:p>
                    <a:p>
                      <a:r>
                        <a:rPr lang="en-MY" sz="1600" dirty="0"/>
                        <a:t>Dense: Linear</a:t>
                      </a:r>
                    </a:p>
                  </a:txBody>
                  <a:tcPr/>
                </a:tc>
                <a:extLst>
                  <a:ext uri="{0D108BD9-81ED-4DB2-BD59-A6C34878D82A}">
                    <a16:rowId xmlns:a16="http://schemas.microsoft.com/office/drawing/2014/main" val="2234042306"/>
                  </a:ext>
                </a:extLst>
              </a:tr>
              <a:tr h="8740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MY" sz="1600" dirty="0"/>
                        <a:t>Optimizer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To update weights and biases to reduce the model’s error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(non-linear). Lr is highly important here.</a:t>
                      </a:r>
                      <a:endParaRPr lang="en-MY"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MY" sz="1600" dirty="0"/>
                        <a:t>Adam</a:t>
                      </a:r>
                    </a:p>
                  </a:txBody>
                  <a:tcPr/>
                </a:tc>
                <a:extLst>
                  <a:ext uri="{0D108BD9-81ED-4DB2-BD59-A6C34878D82A}">
                    <a16:rowId xmlns:a16="http://schemas.microsoft.com/office/drawing/2014/main" val="1747212155"/>
                  </a:ext>
                </a:extLst>
              </a:tr>
              <a:tr h="874063">
                <a:tc>
                  <a:txBody>
                    <a:bodyPr/>
                    <a:lstStyle/>
                    <a:p>
                      <a:r>
                        <a:rPr lang="en-MY" sz="1600" dirty="0"/>
                        <a:t>Loss</a:t>
                      </a:r>
                    </a:p>
                  </a:txBody>
                  <a:tcPr/>
                </a:tc>
                <a:tc>
                  <a:txBody>
                    <a:bodyPr/>
                    <a:lstStyle/>
                    <a:p>
                      <a:r>
                        <a:rPr lang="en-MY" sz="1600" dirty="0"/>
                        <a:t>To </a:t>
                      </a:r>
                      <a:r>
                        <a:rPr lang="en-US" sz="1600" dirty="0"/>
                        <a:t>calculate how well the model accomplishes its intended task (differences between actual and predicted values)</a:t>
                      </a:r>
                      <a:endParaRPr lang="en-MY" sz="1600" dirty="0"/>
                    </a:p>
                  </a:txBody>
                  <a:tcPr/>
                </a:tc>
                <a:tc>
                  <a:txBody>
                    <a:bodyPr/>
                    <a:lstStyle/>
                    <a:p>
                      <a:r>
                        <a:rPr lang="en-MY" sz="1600" dirty="0"/>
                        <a:t>mean absolute error (</a:t>
                      </a:r>
                      <a:r>
                        <a:rPr lang="en-MY" sz="1600" dirty="0" err="1"/>
                        <a:t>mae</a:t>
                      </a:r>
                      <a:r>
                        <a:rPr lang="en-MY" sz="1600" dirty="0"/>
                        <a:t>)</a:t>
                      </a:r>
                    </a:p>
                  </a:txBody>
                  <a:tcPr/>
                </a:tc>
                <a:extLst>
                  <a:ext uri="{0D108BD9-81ED-4DB2-BD59-A6C34878D82A}">
                    <a16:rowId xmlns:a16="http://schemas.microsoft.com/office/drawing/2014/main" val="896994777"/>
                  </a:ext>
                </a:extLst>
              </a:tr>
            </a:tbl>
          </a:graphicData>
        </a:graphic>
      </p:graphicFrame>
    </p:spTree>
    <p:extLst>
      <p:ext uri="{BB962C8B-B14F-4D97-AF65-F5344CB8AC3E}">
        <p14:creationId xmlns:p14="http://schemas.microsoft.com/office/powerpoint/2010/main" val="60557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FF8AF-5462-4CDD-87F7-AEB7872DA892}"/>
              </a:ext>
            </a:extLst>
          </p:cNvPr>
          <p:cNvSpPr>
            <a:spLocks noGrp="1"/>
          </p:cNvSpPr>
          <p:nvPr>
            <p:ph type="title"/>
          </p:nvPr>
        </p:nvSpPr>
        <p:spPr/>
        <p:txBody>
          <a:bodyPr/>
          <a:lstStyle/>
          <a:p>
            <a:r>
              <a:rPr lang="en-US" dirty="0"/>
              <a:t>Results: Our Model</a:t>
            </a:r>
            <a:endParaRPr lang="en-MY" dirty="0"/>
          </a:p>
        </p:txBody>
      </p:sp>
      <p:graphicFrame>
        <p:nvGraphicFramePr>
          <p:cNvPr id="6" name="Table 6">
            <a:extLst>
              <a:ext uri="{FF2B5EF4-FFF2-40B4-BE49-F238E27FC236}">
                <a16:creationId xmlns:a16="http://schemas.microsoft.com/office/drawing/2014/main" id="{C3F8EAC7-0E34-4D37-9174-212B07104DAD}"/>
              </a:ext>
            </a:extLst>
          </p:cNvPr>
          <p:cNvGraphicFramePr>
            <a:graphicFrameLocks noGrp="1"/>
          </p:cNvGraphicFramePr>
          <p:nvPr>
            <p:extLst>
              <p:ext uri="{D42A27DB-BD31-4B8C-83A1-F6EECF244321}">
                <p14:modId xmlns:p14="http://schemas.microsoft.com/office/powerpoint/2010/main" val="3572371188"/>
              </p:ext>
            </p:extLst>
          </p:nvPr>
        </p:nvGraphicFramePr>
        <p:xfrm>
          <a:off x="300938" y="852309"/>
          <a:ext cx="8543919" cy="4085212"/>
        </p:xfrm>
        <a:graphic>
          <a:graphicData uri="http://schemas.openxmlformats.org/drawingml/2006/table">
            <a:tbl>
              <a:tblPr firstRow="1" bandRow="1">
                <a:tableStyleId>{5940675A-B579-460E-94D1-54222C63F5DA}</a:tableStyleId>
              </a:tblPr>
              <a:tblGrid>
                <a:gridCol w="2847973">
                  <a:extLst>
                    <a:ext uri="{9D8B030D-6E8A-4147-A177-3AD203B41FA5}">
                      <a16:colId xmlns:a16="http://schemas.microsoft.com/office/drawing/2014/main" val="2939828283"/>
                    </a:ext>
                  </a:extLst>
                </a:gridCol>
                <a:gridCol w="2847973">
                  <a:extLst>
                    <a:ext uri="{9D8B030D-6E8A-4147-A177-3AD203B41FA5}">
                      <a16:colId xmlns:a16="http://schemas.microsoft.com/office/drawing/2014/main" val="3917954098"/>
                    </a:ext>
                  </a:extLst>
                </a:gridCol>
                <a:gridCol w="2847973">
                  <a:extLst>
                    <a:ext uri="{9D8B030D-6E8A-4147-A177-3AD203B41FA5}">
                      <a16:colId xmlns:a16="http://schemas.microsoft.com/office/drawing/2014/main" val="2307725891"/>
                    </a:ext>
                  </a:extLst>
                </a:gridCol>
              </a:tblGrid>
              <a:tr h="2042606">
                <a:tc>
                  <a:txBody>
                    <a:bodyPr/>
                    <a:lstStyle/>
                    <a:p>
                      <a:endParaRPr lang="en-MY"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970668"/>
                  </a:ext>
                </a:extLst>
              </a:tr>
              <a:tr h="2042606">
                <a:tc>
                  <a:txBody>
                    <a:bodyPr/>
                    <a:lstStyle/>
                    <a:p>
                      <a:endParaRPr lang="en-MY"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MY"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MY"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167822"/>
                  </a:ext>
                </a:extLst>
              </a:tr>
            </a:tbl>
          </a:graphicData>
        </a:graphic>
      </p:graphicFrame>
      <p:pic>
        <p:nvPicPr>
          <p:cNvPr id="10" name="Picture 9">
            <a:extLst>
              <a:ext uri="{FF2B5EF4-FFF2-40B4-BE49-F238E27FC236}">
                <a16:creationId xmlns:a16="http://schemas.microsoft.com/office/drawing/2014/main" id="{DC6DBC47-1CC5-4F62-AFB1-E07B99F6A8F7}"/>
              </a:ext>
            </a:extLst>
          </p:cNvPr>
          <p:cNvPicPr/>
          <p:nvPr/>
        </p:nvPicPr>
        <p:blipFill>
          <a:blip r:embed="rId3"/>
          <a:stretch>
            <a:fillRect/>
          </a:stretch>
        </p:blipFill>
        <p:spPr>
          <a:xfrm>
            <a:off x="615258" y="1089551"/>
            <a:ext cx="2293620" cy="1575435"/>
          </a:xfrm>
          <a:prstGeom prst="rect">
            <a:avLst/>
          </a:prstGeom>
        </p:spPr>
      </p:pic>
      <p:pic>
        <p:nvPicPr>
          <p:cNvPr id="11" name="Picture 10">
            <a:extLst>
              <a:ext uri="{FF2B5EF4-FFF2-40B4-BE49-F238E27FC236}">
                <a16:creationId xmlns:a16="http://schemas.microsoft.com/office/drawing/2014/main" id="{E18280D6-1A9A-4A07-B6A5-D4A71A7A3B27}"/>
              </a:ext>
            </a:extLst>
          </p:cNvPr>
          <p:cNvPicPr/>
          <p:nvPr/>
        </p:nvPicPr>
        <p:blipFill>
          <a:blip r:embed="rId4"/>
          <a:stretch>
            <a:fillRect/>
          </a:stretch>
        </p:blipFill>
        <p:spPr>
          <a:xfrm>
            <a:off x="3352744" y="1089551"/>
            <a:ext cx="2440305" cy="1575435"/>
          </a:xfrm>
          <a:prstGeom prst="rect">
            <a:avLst/>
          </a:prstGeom>
        </p:spPr>
      </p:pic>
      <p:pic>
        <p:nvPicPr>
          <p:cNvPr id="12" name="Picture 11">
            <a:extLst>
              <a:ext uri="{FF2B5EF4-FFF2-40B4-BE49-F238E27FC236}">
                <a16:creationId xmlns:a16="http://schemas.microsoft.com/office/drawing/2014/main" id="{D1081906-5CEF-4D82-98B2-21A1972952B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36915" y="1155854"/>
            <a:ext cx="2293620" cy="1533525"/>
          </a:xfrm>
          <a:prstGeom prst="rect">
            <a:avLst/>
          </a:prstGeom>
        </p:spPr>
      </p:pic>
      <p:pic>
        <p:nvPicPr>
          <p:cNvPr id="13" name="Picture 12">
            <a:extLst>
              <a:ext uri="{FF2B5EF4-FFF2-40B4-BE49-F238E27FC236}">
                <a16:creationId xmlns:a16="http://schemas.microsoft.com/office/drawing/2014/main" id="{1D1E23BD-2C1E-40F9-9108-146C36E0DAFE}"/>
              </a:ext>
            </a:extLst>
          </p:cNvPr>
          <p:cNvPicPr/>
          <p:nvPr/>
        </p:nvPicPr>
        <p:blipFill>
          <a:blip r:embed="rId6"/>
          <a:stretch>
            <a:fillRect/>
          </a:stretch>
        </p:blipFill>
        <p:spPr>
          <a:xfrm>
            <a:off x="6159045" y="2992923"/>
            <a:ext cx="2440305" cy="1833880"/>
          </a:xfrm>
          <a:prstGeom prst="rect">
            <a:avLst/>
          </a:prstGeom>
        </p:spPr>
      </p:pic>
      <p:pic>
        <p:nvPicPr>
          <p:cNvPr id="14" name="Picture 13">
            <a:extLst>
              <a:ext uri="{FF2B5EF4-FFF2-40B4-BE49-F238E27FC236}">
                <a16:creationId xmlns:a16="http://schemas.microsoft.com/office/drawing/2014/main" id="{0B09680D-A0E5-49E1-AFAD-9976D5C586DC}"/>
              </a:ext>
            </a:extLst>
          </p:cNvPr>
          <p:cNvPicPr/>
          <p:nvPr/>
        </p:nvPicPr>
        <p:blipFill>
          <a:blip r:embed="rId7">
            <a:extLst>
              <a:ext uri="{28A0092B-C50C-407E-A947-70E740481C1C}">
                <a14:useLocalDpi xmlns:a14="http://schemas.microsoft.com/office/drawing/2010/main" val="0"/>
              </a:ext>
            </a:extLst>
          </a:blip>
          <a:stretch>
            <a:fillRect/>
          </a:stretch>
        </p:blipFill>
        <p:spPr>
          <a:xfrm>
            <a:off x="3383349" y="3048168"/>
            <a:ext cx="2390775" cy="1778635"/>
          </a:xfrm>
          <a:prstGeom prst="rect">
            <a:avLst/>
          </a:prstGeom>
        </p:spPr>
      </p:pic>
      <p:pic>
        <p:nvPicPr>
          <p:cNvPr id="15" name="Picture 14">
            <a:extLst>
              <a:ext uri="{FF2B5EF4-FFF2-40B4-BE49-F238E27FC236}">
                <a16:creationId xmlns:a16="http://schemas.microsoft.com/office/drawing/2014/main" id="{61BAE34E-0BD0-44F4-AF28-908BEE69A86A}"/>
              </a:ext>
            </a:extLst>
          </p:cNvPr>
          <p:cNvPicPr/>
          <p:nvPr/>
        </p:nvPicPr>
        <p:blipFill>
          <a:blip r:embed="rId8"/>
          <a:stretch>
            <a:fillRect/>
          </a:stretch>
        </p:blipFill>
        <p:spPr>
          <a:xfrm>
            <a:off x="541915" y="3048168"/>
            <a:ext cx="2440305" cy="1779270"/>
          </a:xfrm>
          <a:prstGeom prst="rect">
            <a:avLst/>
          </a:prstGeom>
        </p:spPr>
      </p:pic>
      <p:pic>
        <p:nvPicPr>
          <p:cNvPr id="16" name="Picture 15">
            <a:extLst>
              <a:ext uri="{FF2B5EF4-FFF2-40B4-BE49-F238E27FC236}">
                <a16:creationId xmlns:a16="http://schemas.microsoft.com/office/drawing/2014/main" id="{DC39F408-F10E-4CA6-85DD-CD3B1B9C30C1}"/>
              </a:ext>
            </a:extLst>
          </p:cNvPr>
          <p:cNvPicPr/>
          <p:nvPr/>
        </p:nvPicPr>
        <p:blipFill>
          <a:blip r:embed="rId9"/>
          <a:stretch>
            <a:fillRect/>
          </a:stretch>
        </p:blipFill>
        <p:spPr>
          <a:xfrm>
            <a:off x="5375337" y="375458"/>
            <a:ext cx="2435860" cy="439420"/>
          </a:xfrm>
          <a:prstGeom prst="rect">
            <a:avLst/>
          </a:prstGeom>
        </p:spPr>
      </p:pic>
      <p:pic>
        <p:nvPicPr>
          <p:cNvPr id="18" name="Picture 17">
            <a:extLst>
              <a:ext uri="{FF2B5EF4-FFF2-40B4-BE49-F238E27FC236}">
                <a16:creationId xmlns:a16="http://schemas.microsoft.com/office/drawing/2014/main" id="{0CD46CBB-DAB6-4F63-BE1E-383C92035275}"/>
              </a:ext>
            </a:extLst>
          </p:cNvPr>
          <p:cNvPicPr>
            <a:picLocks noChangeAspect="1"/>
          </p:cNvPicPr>
          <p:nvPr/>
        </p:nvPicPr>
        <p:blipFill>
          <a:blip r:embed="rId10"/>
          <a:stretch>
            <a:fillRect/>
          </a:stretch>
        </p:blipFill>
        <p:spPr>
          <a:xfrm>
            <a:off x="1891067" y="2943772"/>
            <a:ext cx="5375337" cy="1987426"/>
          </a:xfrm>
          <a:prstGeom prst="rect">
            <a:avLst/>
          </a:prstGeom>
        </p:spPr>
      </p:pic>
      <p:sp>
        <p:nvSpPr>
          <p:cNvPr id="2" name="Rectangle 1">
            <a:extLst>
              <a:ext uri="{FF2B5EF4-FFF2-40B4-BE49-F238E27FC236}">
                <a16:creationId xmlns:a16="http://schemas.microsoft.com/office/drawing/2014/main" id="{7760B624-AD44-47D8-8399-559EBA5C846C}"/>
              </a:ext>
            </a:extLst>
          </p:cNvPr>
          <p:cNvSpPr/>
          <p:nvPr/>
        </p:nvSpPr>
        <p:spPr>
          <a:xfrm>
            <a:off x="-470747" y="672068"/>
            <a:ext cx="4723628" cy="461665"/>
          </a:xfrm>
          <a:prstGeom prst="rect">
            <a:avLst/>
          </a:prstGeom>
          <a:noFill/>
        </p:spPr>
        <p:txBody>
          <a:bodyPr wrap="square" lIns="91440" tIns="45720" rIns="91440" bIns="45720">
            <a:spAutoFit/>
          </a:bodyPr>
          <a:lstStyle/>
          <a:p>
            <a:pPr algn="ctr"/>
            <a:r>
              <a:rPr lang="en-MY"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0.00001 (1e-05)</a:t>
            </a:r>
          </a:p>
        </p:txBody>
      </p:sp>
      <p:sp>
        <p:nvSpPr>
          <p:cNvPr id="4" name="Arrow: Up-Down 3">
            <a:extLst>
              <a:ext uri="{FF2B5EF4-FFF2-40B4-BE49-F238E27FC236}">
                <a16:creationId xmlns:a16="http://schemas.microsoft.com/office/drawing/2014/main" id="{ADEC98A6-3ED7-4881-8811-67308DCE4CED}"/>
              </a:ext>
            </a:extLst>
          </p:cNvPr>
          <p:cNvSpPr/>
          <p:nvPr/>
        </p:nvSpPr>
        <p:spPr>
          <a:xfrm flipH="1">
            <a:off x="8258176" y="1219200"/>
            <a:ext cx="114300" cy="200025"/>
          </a:xfrm>
          <a:prstGeom prst="upDown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cxnSp>
        <p:nvCxnSpPr>
          <p:cNvPr id="7" name="Straight Connector 6">
            <a:extLst>
              <a:ext uri="{FF2B5EF4-FFF2-40B4-BE49-F238E27FC236}">
                <a16:creationId xmlns:a16="http://schemas.microsoft.com/office/drawing/2014/main" id="{B78E2A32-8794-4D1C-A179-04237ABF57ED}"/>
              </a:ext>
            </a:extLst>
          </p:cNvPr>
          <p:cNvCxnSpPr>
            <a:cxnSpLocks/>
          </p:cNvCxnSpPr>
          <p:nvPr/>
        </p:nvCxnSpPr>
        <p:spPr>
          <a:xfrm flipH="1">
            <a:off x="6543677" y="1419225"/>
            <a:ext cx="1914523"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7AAC5E7-CCC8-4138-B2DD-43344A2D96A3}"/>
              </a:ext>
            </a:extLst>
          </p:cNvPr>
          <p:cNvCxnSpPr>
            <a:cxnSpLocks/>
          </p:cNvCxnSpPr>
          <p:nvPr/>
        </p:nvCxnSpPr>
        <p:spPr>
          <a:xfrm flipH="1">
            <a:off x="6543677" y="1228725"/>
            <a:ext cx="1914523"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0" name="Speech Bubble: Rectangle with Corners Rounded 19">
            <a:extLst>
              <a:ext uri="{FF2B5EF4-FFF2-40B4-BE49-F238E27FC236}">
                <a16:creationId xmlns:a16="http://schemas.microsoft.com/office/drawing/2014/main" id="{D3483FED-9B2C-49E9-9D58-3A50D7C4DA0D}"/>
              </a:ext>
            </a:extLst>
          </p:cNvPr>
          <p:cNvSpPr/>
          <p:nvPr/>
        </p:nvSpPr>
        <p:spPr>
          <a:xfrm>
            <a:off x="8530535" y="1247775"/>
            <a:ext cx="590551" cy="495300"/>
          </a:xfrm>
          <a:prstGeom prst="wedgeRoundRectCallout">
            <a:avLst>
              <a:gd name="adj1" fmla="val -64381"/>
              <a:gd name="adj2" fmla="val -27809"/>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600" dirty="0"/>
              <a:t>Small overfitting, high accuracy</a:t>
            </a:r>
          </a:p>
        </p:txBody>
      </p:sp>
      <p:sp>
        <p:nvSpPr>
          <p:cNvPr id="21" name="Callout: Left-Right Arrow 20">
            <a:extLst>
              <a:ext uri="{FF2B5EF4-FFF2-40B4-BE49-F238E27FC236}">
                <a16:creationId xmlns:a16="http://schemas.microsoft.com/office/drawing/2014/main" id="{A546D82E-0056-4899-BE23-2DEB2086DF4E}"/>
              </a:ext>
            </a:extLst>
          </p:cNvPr>
          <p:cNvSpPr/>
          <p:nvPr/>
        </p:nvSpPr>
        <p:spPr>
          <a:xfrm>
            <a:off x="2796510" y="889451"/>
            <a:ext cx="967797" cy="461665"/>
          </a:xfrm>
          <a:prstGeom prst="leftRightArrowCallout">
            <a:avLst>
              <a:gd name="adj1" fmla="val 9848"/>
              <a:gd name="adj2" fmla="val 25000"/>
              <a:gd name="adj3" fmla="val 25000"/>
              <a:gd name="adj4" fmla="val 48123"/>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600" dirty="0"/>
              <a:t>Trend showing good </a:t>
            </a:r>
            <a:r>
              <a:rPr lang="en-MY" sz="600" dirty="0" err="1"/>
              <a:t>lr</a:t>
            </a:r>
            <a:endParaRPr lang="en-MY" sz="600" dirty="0"/>
          </a:p>
        </p:txBody>
      </p:sp>
    </p:spTree>
    <p:extLst>
      <p:ext uri="{BB962C8B-B14F-4D97-AF65-F5344CB8AC3E}">
        <p14:creationId xmlns:p14="http://schemas.microsoft.com/office/powerpoint/2010/main" val="2988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36287-1C5C-4DB8-A981-0832CBD2993E}"/>
              </a:ext>
            </a:extLst>
          </p:cNvPr>
          <p:cNvSpPr>
            <a:spLocks noGrp="1"/>
          </p:cNvSpPr>
          <p:nvPr>
            <p:ph type="title"/>
          </p:nvPr>
        </p:nvSpPr>
        <p:spPr/>
        <p:txBody>
          <a:bodyPr/>
          <a:lstStyle/>
          <a:p>
            <a:r>
              <a:rPr lang="en-MY" dirty="0"/>
              <a:t>Results: Randomised Snapshots</a:t>
            </a:r>
          </a:p>
        </p:txBody>
      </p:sp>
      <p:pic>
        <p:nvPicPr>
          <p:cNvPr id="5" name="Picture 4">
            <a:extLst>
              <a:ext uri="{FF2B5EF4-FFF2-40B4-BE49-F238E27FC236}">
                <a16:creationId xmlns:a16="http://schemas.microsoft.com/office/drawing/2014/main" id="{5CB8051D-B7AE-4F5B-8E15-416693BEA188}"/>
              </a:ext>
            </a:extLst>
          </p:cNvPr>
          <p:cNvPicPr/>
          <p:nvPr/>
        </p:nvPicPr>
        <p:blipFill>
          <a:blip r:embed="rId3"/>
          <a:stretch>
            <a:fillRect/>
          </a:stretch>
        </p:blipFill>
        <p:spPr>
          <a:xfrm>
            <a:off x="314319" y="942888"/>
            <a:ext cx="2681543" cy="1866487"/>
          </a:xfrm>
          <a:prstGeom prst="rect">
            <a:avLst/>
          </a:prstGeom>
        </p:spPr>
      </p:pic>
      <p:pic>
        <p:nvPicPr>
          <p:cNvPr id="6" name="Picture 5">
            <a:extLst>
              <a:ext uri="{FF2B5EF4-FFF2-40B4-BE49-F238E27FC236}">
                <a16:creationId xmlns:a16="http://schemas.microsoft.com/office/drawing/2014/main" id="{FBEEEFF0-C721-441A-BFF9-69A755B35DC2}"/>
              </a:ext>
            </a:extLst>
          </p:cNvPr>
          <p:cNvPicPr/>
          <p:nvPr/>
        </p:nvPicPr>
        <p:blipFill>
          <a:blip r:embed="rId4"/>
          <a:stretch>
            <a:fillRect/>
          </a:stretch>
        </p:blipFill>
        <p:spPr>
          <a:xfrm>
            <a:off x="3166984" y="917298"/>
            <a:ext cx="2810032" cy="1866486"/>
          </a:xfrm>
          <a:prstGeom prst="rect">
            <a:avLst/>
          </a:prstGeom>
        </p:spPr>
      </p:pic>
      <p:pic>
        <p:nvPicPr>
          <p:cNvPr id="7" name="Picture 6">
            <a:extLst>
              <a:ext uri="{FF2B5EF4-FFF2-40B4-BE49-F238E27FC236}">
                <a16:creationId xmlns:a16="http://schemas.microsoft.com/office/drawing/2014/main" id="{2812DEA9-F754-4238-943B-10534543E26F}"/>
              </a:ext>
            </a:extLst>
          </p:cNvPr>
          <p:cNvPicPr/>
          <p:nvPr/>
        </p:nvPicPr>
        <p:blipFill>
          <a:blip r:embed="rId5"/>
          <a:stretch>
            <a:fillRect/>
          </a:stretch>
        </p:blipFill>
        <p:spPr>
          <a:xfrm>
            <a:off x="6148138" y="917298"/>
            <a:ext cx="2681543" cy="1674322"/>
          </a:xfrm>
          <a:prstGeom prst="rect">
            <a:avLst/>
          </a:prstGeom>
        </p:spPr>
      </p:pic>
      <p:pic>
        <p:nvPicPr>
          <p:cNvPr id="8" name="Picture 7">
            <a:extLst>
              <a:ext uri="{FF2B5EF4-FFF2-40B4-BE49-F238E27FC236}">
                <a16:creationId xmlns:a16="http://schemas.microsoft.com/office/drawing/2014/main" id="{2F97AD2A-D816-461A-9075-F8FB6C59A6B3}"/>
              </a:ext>
            </a:extLst>
          </p:cNvPr>
          <p:cNvPicPr/>
          <p:nvPr/>
        </p:nvPicPr>
        <p:blipFill>
          <a:blip r:embed="rId6"/>
          <a:stretch>
            <a:fillRect/>
          </a:stretch>
        </p:blipFill>
        <p:spPr>
          <a:xfrm>
            <a:off x="2508011" y="2899953"/>
            <a:ext cx="4349989" cy="2192459"/>
          </a:xfrm>
          <a:prstGeom prst="rect">
            <a:avLst/>
          </a:prstGeom>
        </p:spPr>
      </p:pic>
      <p:pic>
        <p:nvPicPr>
          <p:cNvPr id="9" name="Picture 8">
            <a:extLst>
              <a:ext uri="{FF2B5EF4-FFF2-40B4-BE49-F238E27FC236}">
                <a16:creationId xmlns:a16="http://schemas.microsoft.com/office/drawing/2014/main" id="{EEE43BAA-2678-4362-B536-2C11039E04A2}"/>
              </a:ext>
            </a:extLst>
          </p:cNvPr>
          <p:cNvPicPr/>
          <p:nvPr/>
        </p:nvPicPr>
        <p:blipFill>
          <a:blip r:embed="rId7"/>
          <a:stretch>
            <a:fillRect/>
          </a:stretch>
        </p:blipFill>
        <p:spPr>
          <a:xfrm>
            <a:off x="72151" y="3023408"/>
            <a:ext cx="2435860" cy="439420"/>
          </a:xfrm>
          <a:prstGeom prst="rect">
            <a:avLst/>
          </a:prstGeom>
        </p:spPr>
      </p:pic>
    </p:spTree>
    <p:extLst>
      <p:ext uri="{BB962C8B-B14F-4D97-AF65-F5344CB8AC3E}">
        <p14:creationId xmlns:p14="http://schemas.microsoft.com/office/powerpoint/2010/main" val="1682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B8FE7B-DFD7-4CCC-87A0-272A5B8A0697}"/>
              </a:ext>
            </a:extLst>
          </p:cNvPr>
          <p:cNvPicPr>
            <a:picLocks noGrp="1" noChangeAspect="1"/>
          </p:cNvPicPr>
          <p:nvPr>
            <p:ph idx="1"/>
          </p:nvPr>
        </p:nvPicPr>
        <p:blipFill>
          <a:blip r:embed="rId3"/>
          <a:stretch>
            <a:fillRect/>
          </a:stretch>
        </p:blipFill>
        <p:spPr>
          <a:xfrm>
            <a:off x="314325" y="887900"/>
            <a:ext cx="8229600" cy="3174437"/>
          </a:xfrm>
          <a:prstGeom prst="rect">
            <a:avLst/>
          </a:prstGeom>
        </p:spPr>
      </p:pic>
      <p:sp>
        <p:nvSpPr>
          <p:cNvPr id="3" name="Title 2">
            <a:extLst>
              <a:ext uri="{FF2B5EF4-FFF2-40B4-BE49-F238E27FC236}">
                <a16:creationId xmlns:a16="http://schemas.microsoft.com/office/drawing/2014/main" id="{633FF8AF-5462-4CDD-87F7-AEB7872DA892}"/>
              </a:ext>
            </a:extLst>
          </p:cNvPr>
          <p:cNvSpPr>
            <a:spLocks noGrp="1"/>
          </p:cNvSpPr>
          <p:nvPr>
            <p:ph type="title"/>
          </p:nvPr>
        </p:nvSpPr>
        <p:spPr/>
        <p:txBody>
          <a:bodyPr/>
          <a:lstStyle/>
          <a:p>
            <a:r>
              <a:rPr lang="en-US" dirty="0"/>
              <a:t>Results: Without Model Training</a:t>
            </a:r>
            <a:endParaRPr lang="en-MY" dirty="0"/>
          </a:p>
        </p:txBody>
      </p:sp>
      <p:sp>
        <p:nvSpPr>
          <p:cNvPr id="4" name="Rectangle 3">
            <a:extLst>
              <a:ext uri="{FF2B5EF4-FFF2-40B4-BE49-F238E27FC236}">
                <a16:creationId xmlns:a16="http://schemas.microsoft.com/office/drawing/2014/main" id="{AA12D8CB-E132-4883-9856-B98F9A207F7E}"/>
              </a:ext>
            </a:extLst>
          </p:cNvPr>
          <p:cNvSpPr/>
          <p:nvPr/>
        </p:nvSpPr>
        <p:spPr>
          <a:xfrm>
            <a:off x="471947" y="2110085"/>
            <a:ext cx="7914346" cy="954107"/>
          </a:xfrm>
          <a:prstGeom prst="rect">
            <a:avLst/>
          </a:prstGeom>
          <a:noFill/>
        </p:spPr>
        <p:txBody>
          <a:bodyPr wrap="none" lIns="91440" tIns="45720" rIns="91440" bIns="45720">
            <a:spAutoFit/>
          </a:bodyPr>
          <a:lstStyle/>
          <a:p>
            <a:pPr algn="ct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What if the good performance was just a luck</a:t>
            </a:r>
          </a:p>
          <a:p>
            <a:pPr algn="ct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or the data is too simple to be interpreted ?!</a:t>
            </a:r>
          </a:p>
        </p:txBody>
      </p:sp>
      <p:sp>
        <p:nvSpPr>
          <p:cNvPr id="6" name="Rectangle 5">
            <a:extLst>
              <a:ext uri="{FF2B5EF4-FFF2-40B4-BE49-F238E27FC236}">
                <a16:creationId xmlns:a16="http://schemas.microsoft.com/office/drawing/2014/main" id="{DD3AF35F-13AF-40B9-BBBC-8493A47C25ED}"/>
              </a:ext>
            </a:extLst>
          </p:cNvPr>
          <p:cNvSpPr/>
          <p:nvPr/>
        </p:nvSpPr>
        <p:spPr>
          <a:xfrm>
            <a:off x="1536553" y="4014191"/>
            <a:ext cx="60708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Our model works!</a:t>
            </a:r>
          </a:p>
        </p:txBody>
      </p:sp>
      <p:sp>
        <p:nvSpPr>
          <p:cNvPr id="7" name="Oval 6">
            <a:extLst>
              <a:ext uri="{FF2B5EF4-FFF2-40B4-BE49-F238E27FC236}">
                <a16:creationId xmlns:a16="http://schemas.microsoft.com/office/drawing/2014/main" id="{A63A6AED-EE13-43C9-AC6C-93B709B94155}"/>
              </a:ext>
            </a:extLst>
          </p:cNvPr>
          <p:cNvSpPr/>
          <p:nvPr/>
        </p:nvSpPr>
        <p:spPr>
          <a:xfrm>
            <a:off x="8386293" y="3801979"/>
            <a:ext cx="443381" cy="453621"/>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sp>
        <p:nvSpPr>
          <p:cNvPr id="8" name="Rectangle 7">
            <a:extLst>
              <a:ext uri="{FF2B5EF4-FFF2-40B4-BE49-F238E27FC236}">
                <a16:creationId xmlns:a16="http://schemas.microsoft.com/office/drawing/2014/main" id="{DF69143F-4CD4-4F49-8FBF-3F675F37FCBA}"/>
              </a:ext>
            </a:extLst>
          </p:cNvPr>
          <p:cNvSpPr/>
          <p:nvPr/>
        </p:nvSpPr>
        <p:spPr>
          <a:xfrm>
            <a:off x="228600" y="852310"/>
            <a:ext cx="481263" cy="3825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sp>
        <p:nvSpPr>
          <p:cNvPr id="9" name="Rectangle 8">
            <a:extLst>
              <a:ext uri="{FF2B5EF4-FFF2-40B4-BE49-F238E27FC236}">
                <a16:creationId xmlns:a16="http://schemas.microsoft.com/office/drawing/2014/main" id="{6130A3CC-5513-49B0-ACAD-47D005E8B6BF}"/>
              </a:ext>
            </a:extLst>
          </p:cNvPr>
          <p:cNvSpPr/>
          <p:nvPr/>
        </p:nvSpPr>
        <p:spPr>
          <a:xfrm>
            <a:off x="5217694" y="852309"/>
            <a:ext cx="481263" cy="3825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spTree>
    <p:extLst>
      <p:ext uri="{BB962C8B-B14F-4D97-AF65-F5344CB8AC3E}">
        <p14:creationId xmlns:p14="http://schemas.microsoft.com/office/powerpoint/2010/main" val="7548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36287-1C5C-4DB8-A981-0832CBD2993E}"/>
              </a:ext>
            </a:extLst>
          </p:cNvPr>
          <p:cNvSpPr>
            <a:spLocks noGrp="1"/>
          </p:cNvSpPr>
          <p:nvPr>
            <p:ph type="title"/>
          </p:nvPr>
        </p:nvSpPr>
        <p:spPr/>
        <p:txBody>
          <a:bodyPr/>
          <a:lstStyle/>
          <a:p>
            <a:r>
              <a:rPr lang="en-MY" dirty="0"/>
              <a:t>Results: Percentage Splitting</a:t>
            </a:r>
          </a:p>
        </p:txBody>
      </p:sp>
      <p:pic>
        <p:nvPicPr>
          <p:cNvPr id="9" name="Picture 8">
            <a:extLst>
              <a:ext uri="{FF2B5EF4-FFF2-40B4-BE49-F238E27FC236}">
                <a16:creationId xmlns:a16="http://schemas.microsoft.com/office/drawing/2014/main" id="{C4401DD0-CA58-4693-8243-FA0A06E62ADC}"/>
              </a:ext>
            </a:extLst>
          </p:cNvPr>
          <p:cNvPicPr>
            <a:picLocks noChangeAspect="1"/>
          </p:cNvPicPr>
          <p:nvPr/>
        </p:nvPicPr>
        <p:blipFill>
          <a:blip r:embed="rId3"/>
          <a:stretch>
            <a:fillRect/>
          </a:stretch>
        </p:blipFill>
        <p:spPr>
          <a:xfrm>
            <a:off x="4608096" y="1618702"/>
            <a:ext cx="4287159" cy="2073592"/>
          </a:xfrm>
          <a:prstGeom prst="rect">
            <a:avLst/>
          </a:prstGeom>
        </p:spPr>
      </p:pic>
      <p:pic>
        <p:nvPicPr>
          <p:cNvPr id="10" name="Picture 9">
            <a:extLst>
              <a:ext uri="{FF2B5EF4-FFF2-40B4-BE49-F238E27FC236}">
                <a16:creationId xmlns:a16="http://schemas.microsoft.com/office/drawing/2014/main" id="{B4246DA2-E358-4658-A594-D96B268C113C}"/>
              </a:ext>
            </a:extLst>
          </p:cNvPr>
          <p:cNvPicPr>
            <a:picLocks noChangeAspect="1"/>
          </p:cNvPicPr>
          <p:nvPr/>
        </p:nvPicPr>
        <p:blipFill>
          <a:blip r:embed="rId4"/>
          <a:stretch>
            <a:fillRect/>
          </a:stretch>
        </p:blipFill>
        <p:spPr>
          <a:xfrm>
            <a:off x="248745" y="1618702"/>
            <a:ext cx="4287159" cy="2077254"/>
          </a:xfrm>
          <a:prstGeom prst="rect">
            <a:avLst/>
          </a:prstGeom>
        </p:spPr>
      </p:pic>
      <p:sp>
        <p:nvSpPr>
          <p:cNvPr id="5" name="TextBox 4">
            <a:extLst>
              <a:ext uri="{FF2B5EF4-FFF2-40B4-BE49-F238E27FC236}">
                <a16:creationId xmlns:a16="http://schemas.microsoft.com/office/drawing/2014/main" id="{A6D7CAF8-0F51-4CB2-BB80-3E529AE31606}"/>
              </a:ext>
            </a:extLst>
          </p:cNvPr>
          <p:cNvSpPr txBox="1"/>
          <p:nvPr/>
        </p:nvSpPr>
        <p:spPr>
          <a:xfrm>
            <a:off x="458295" y="3787544"/>
            <a:ext cx="751380" cy="954107"/>
          </a:xfrm>
          <a:prstGeom prst="rect">
            <a:avLst/>
          </a:prstGeom>
          <a:noFill/>
        </p:spPr>
        <p:txBody>
          <a:bodyPr wrap="square">
            <a:spAutoFit/>
          </a:bodyPr>
          <a:lstStyle/>
          <a:p>
            <a:r>
              <a:rPr lang="en-MY" sz="1400" u="sng" dirty="0"/>
              <a:t>Loss:</a:t>
            </a:r>
          </a:p>
          <a:p>
            <a:r>
              <a:rPr lang="en-MY" sz="1400" dirty="0">
                <a:solidFill>
                  <a:srgbClr val="0070C0"/>
                </a:solidFill>
              </a:rPr>
              <a:t>0.053</a:t>
            </a:r>
          </a:p>
          <a:p>
            <a:r>
              <a:rPr lang="en-MY" sz="1400" dirty="0">
                <a:solidFill>
                  <a:schemeClr val="accent6"/>
                </a:solidFill>
              </a:rPr>
              <a:t>0.059</a:t>
            </a:r>
          </a:p>
          <a:p>
            <a:r>
              <a:rPr lang="en-MY" sz="1400" dirty="0">
                <a:solidFill>
                  <a:srgbClr val="00B050"/>
                </a:solidFill>
              </a:rPr>
              <a:t>0.066</a:t>
            </a:r>
          </a:p>
        </p:txBody>
      </p:sp>
      <p:sp>
        <p:nvSpPr>
          <p:cNvPr id="6" name="TextBox 5">
            <a:extLst>
              <a:ext uri="{FF2B5EF4-FFF2-40B4-BE49-F238E27FC236}">
                <a16:creationId xmlns:a16="http://schemas.microsoft.com/office/drawing/2014/main" id="{8CC22ADE-A354-4ED5-AB6C-3694FC486239}"/>
              </a:ext>
            </a:extLst>
          </p:cNvPr>
          <p:cNvSpPr txBox="1"/>
          <p:nvPr/>
        </p:nvSpPr>
        <p:spPr>
          <a:xfrm>
            <a:off x="2706195" y="3787544"/>
            <a:ext cx="1532430" cy="954107"/>
          </a:xfrm>
          <a:prstGeom prst="rect">
            <a:avLst/>
          </a:prstGeom>
          <a:noFill/>
        </p:spPr>
        <p:txBody>
          <a:bodyPr wrap="square">
            <a:spAutoFit/>
          </a:bodyPr>
          <a:lstStyle/>
          <a:p>
            <a:r>
              <a:rPr lang="en-MY" sz="1400" u="sng" dirty="0"/>
              <a:t>Validation Loss:</a:t>
            </a:r>
          </a:p>
          <a:p>
            <a:r>
              <a:rPr lang="en-MY" sz="1400" dirty="0">
                <a:solidFill>
                  <a:srgbClr val="0070C0"/>
                </a:solidFill>
              </a:rPr>
              <a:t>0.087</a:t>
            </a:r>
          </a:p>
          <a:p>
            <a:r>
              <a:rPr lang="en-MY" sz="1400" dirty="0">
                <a:solidFill>
                  <a:schemeClr val="accent6"/>
                </a:solidFill>
              </a:rPr>
              <a:t>0.089</a:t>
            </a:r>
          </a:p>
          <a:p>
            <a:r>
              <a:rPr lang="en-MY" sz="1400" dirty="0">
                <a:solidFill>
                  <a:srgbClr val="00B050"/>
                </a:solidFill>
              </a:rPr>
              <a:t>0.060</a:t>
            </a:r>
          </a:p>
        </p:txBody>
      </p:sp>
      <p:sp>
        <p:nvSpPr>
          <p:cNvPr id="7" name="TextBox 6">
            <a:extLst>
              <a:ext uri="{FF2B5EF4-FFF2-40B4-BE49-F238E27FC236}">
                <a16:creationId xmlns:a16="http://schemas.microsoft.com/office/drawing/2014/main" id="{D2FAA753-561C-4DCC-B69D-17BD6AE59D41}"/>
              </a:ext>
            </a:extLst>
          </p:cNvPr>
          <p:cNvSpPr txBox="1"/>
          <p:nvPr/>
        </p:nvSpPr>
        <p:spPr>
          <a:xfrm>
            <a:off x="4735020" y="3787543"/>
            <a:ext cx="1532430" cy="954107"/>
          </a:xfrm>
          <a:prstGeom prst="rect">
            <a:avLst/>
          </a:prstGeom>
          <a:noFill/>
        </p:spPr>
        <p:txBody>
          <a:bodyPr wrap="square">
            <a:spAutoFit/>
          </a:bodyPr>
          <a:lstStyle/>
          <a:p>
            <a:r>
              <a:rPr lang="en-MY" sz="1400" u="sng" dirty="0"/>
              <a:t>Accuracy:</a:t>
            </a:r>
          </a:p>
          <a:p>
            <a:r>
              <a:rPr lang="en-MY" sz="1400" dirty="0">
                <a:solidFill>
                  <a:srgbClr val="0070C0"/>
                </a:solidFill>
              </a:rPr>
              <a:t>0.932</a:t>
            </a:r>
          </a:p>
          <a:p>
            <a:r>
              <a:rPr lang="en-MY" sz="1400" dirty="0">
                <a:solidFill>
                  <a:schemeClr val="accent6"/>
                </a:solidFill>
              </a:rPr>
              <a:t>0.922</a:t>
            </a:r>
          </a:p>
          <a:p>
            <a:r>
              <a:rPr lang="en-MY" sz="1400" dirty="0">
                <a:solidFill>
                  <a:srgbClr val="00B050"/>
                </a:solidFill>
              </a:rPr>
              <a:t>0.911</a:t>
            </a:r>
          </a:p>
        </p:txBody>
      </p:sp>
      <p:sp>
        <p:nvSpPr>
          <p:cNvPr id="8" name="TextBox 7">
            <a:extLst>
              <a:ext uri="{FF2B5EF4-FFF2-40B4-BE49-F238E27FC236}">
                <a16:creationId xmlns:a16="http://schemas.microsoft.com/office/drawing/2014/main" id="{F7371726-7B5D-4802-93F2-A2FDB1966A2F}"/>
              </a:ext>
            </a:extLst>
          </p:cNvPr>
          <p:cNvSpPr txBox="1"/>
          <p:nvPr/>
        </p:nvSpPr>
        <p:spPr>
          <a:xfrm>
            <a:off x="7021015" y="3787543"/>
            <a:ext cx="1874240" cy="954107"/>
          </a:xfrm>
          <a:prstGeom prst="rect">
            <a:avLst/>
          </a:prstGeom>
          <a:noFill/>
        </p:spPr>
        <p:txBody>
          <a:bodyPr wrap="square">
            <a:spAutoFit/>
          </a:bodyPr>
          <a:lstStyle/>
          <a:p>
            <a:r>
              <a:rPr lang="en-MY" sz="1400" u="sng" dirty="0"/>
              <a:t>Validation Accuracy:</a:t>
            </a:r>
          </a:p>
          <a:p>
            <a:r>
              <a:rPr lang="en-MY" sz="1400" dirty="0">
                <a:solidFill>
                  <a:srgbClr val="0070C0"/>
                </a:solidFill>
              </a:rPr>
              <a:t>0.875</a:t>
            </a:r>
          </a:p>
          <a:p>
            <a:r>
              <a:rPr lang="en-MY" sz="1400" dirty="0">
                <a:solidFill>
                  <a:schemeClr val="accent6"/>
                </a:solidFill>
              </a:rPr>
              <a:t>0.881</a:t>
            </a:r>
          </a:p>
          <a:p>
            <a:r>
              <a:rPr lang="en-MY" sz="1400" dirty="0">
                <a:solidFill>
                  <a:srgbClr val="00B050"/>
                </a:solidFill>
              </a:rPr>
              <a:t>0.913</a:t>
            </a:r>
          </a:p>
        </p:txBody>
      </p:sp>
      <p:sp>
        <p:nvSpPr>
          <p:cNvPr id="2" name="Arrow: Left-Right 1">
            <a:extLst>
              <a:ext uri="{FF2B5EF4-FFF2-40B4-BE49-F238E27FC236}">
                <a16:creationId xmlns:a16="http://schemas.microsoft.com/office/drawing/2014/main" id="{1E055E46-85A0-426B-90A5-1740DCF057E4}"/>
              </a:ext>
            </a:extLst>
          </p:cNvPr>
          <p:cNvSpPr/>
          <p:nvPr/>
        </p:nvSpPr>
        <p:spPr>
          <a:xfrm>
            <a:off x="5381625" y="4231072"/>
            <a:ext cx="1639390" cy="265714"/>
          </a:xfrm>
          <a:prstGeom prst="leftRight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dirty="0"/>
              <a:t>~4%</a:t>
            </a:r>
          </a:p>
        </p:txBody>
      </p:sp>
      <p:sp>
        <p:nvSpPr>
          <p:cNvPr id="11" name="Arrow: Left-Right 10">
            <a:extLst>
              <a:ext uri="{FF2B5EF4-FFF2-40B4-BE49-F238E27FC236}">
                <a16:creationId xmlns:a16="http://schemas.microsoft.com/office/drawing/2014/main" id="{B2FDB7A1-BBC9-4C19-B080-DA34401A013E}"/>
              </a:ext>
            </a:extLst>
          </p:cNvPr>
          <p:cNvSpPr/>
          <p:nvPr/>
        </p:nvSpPr>
        <p:spPr>
          <a:xfrm>
            <a:off x="1094285" y="4222533"/>
            <a:ext cx="1639390" cy="265714"/>
          </a:xfrm>
          <a:prstGeom prst="leftRightArrow">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dirty="0"/>
              <a:t>~3%</a:t>
            </a:r>
          </a:p>
        </p:txBody>
      </p:sp>
      <p:sp>
        <p:nvSpPr>
          <p:cNvPr id="12" name="Arrow: Left-Right 11">
            <a:extLst>
              <a:ext uri="{FF2B5EF4-FFF2-40B4-BE49-F238E27FC236}">
                <a16:creationId xmlns:a16="http://schemas.microsoft.com/office/drawing/2014/main" id="{7870E6A7-06DC-46C8-93C6-0C13ED0B425B}"/>
              </a:ext>
            </a:extLst>
          </p:cNvPr>
          <p:cNvSpPr/>
          <p:nvPr/>
        </p:nvSpPr>
        <p:spPr>
          <a:xfrm>
            <a:off x="5381625" y="4057016"/>
            <a:ext cx="1639390" cy="164531"/>
          </a:xfrm>
          <a:prstGeom prst="lef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050" dirty="0"/>
              <a:t>~6%</a:t>
            </a:r>
          </a:p>
        </p:txBody>
      </p:sp>
      <p:sp>
        <p:nvSpPr>
          <p:cNvPr id="13" name="Arrow: Left-Right 12">
            <a:extLst>
              <a:ext uri="{FF2B5EF4-FFF2-40B4-BE49-F238E27FC236}">
                <a16:creationId xmlns:a16="http://schemas.microsoft.com/office/drawing/2014/main" id="{3ECF0E2C-421D-454E-9970-07E6354497B0}"/>
              </a:ext>
            </a:extLst>
          </p:cNvPr>
          <p:cNvSpPr/>
          <p:nvPr/>
        </p:nvSpPr>
        <p:spPr>
          <a:xfrm>
            <a:off x="5381625" y="4536952"/>
            <a:ext cx="1639390" cy="164531"/>
          </a:xfrm>
          <a:prstGeom prst="lef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050" dirty="0"/>
              <a:t>&lt;1%</a:t>
            </a:r>
          </a:p>
        </p:txBody>
      </p:sp>
      <p:sp>
        <p:nvSpPr>
          <p:cNvPr id="14" name="Arrow: Left-Right 13">
            <a:extLst>
              <a:ext uri="{FF2B5EF4-FFF2-40B4-BE49-F238E27FC236}">
                <a16:creationId xmlns:a16="http://schemas.microsoft.com/office/drawing/2014/main" id="{EEBDC303-A54B-412F-AF62-F565CEA8E814}"/>
              </a:ext>
            </a:extLst>
          </p:cNvPr>
          <p:cNvSpPr/>
          <p:nvPr/>
        </p:nvSpPr>
        <p:spPr>
          <a:xfrm>
            <a:off x="1094285" y="4044885"/>
            <a:ext cx="1639390" cy="164531"/>
          </a:xfrm>
          <a:prstGeom prst="lef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050" dirty="0"/>
              <a:t>~3%</a:t>
            </a:r>
          </a:p>
        </p:txBody>
      </p:sp>
      <p:sp>
        <p:nvSpPr>
          <p:cNvPr id="15" name="Arrow: Left-Right 14">
            <a:extLst>
              <a:ext uri="{FF2B5EF4-FFF2-40B4-BE49-F238E27FC236}">
                <a16:creationId xmlns:a16="http://schemas.microsoft.com/office/drawing/2014/main" id="{7B840C2D-AEAD-4D01-A672-D822386D46E8}"/>
              </a:ext>
            </a:extLst>
          </p:cNvPr>
          <p:cNvSpPr/>
          <p:nvPr/>
        </p:nvSpPr>
        <p:spPr>
          <a:xfrm>
            <a:off x="1111785" y="4532683"/>
            <a:ext cx="1639390" cy="164531"/>
          </a:xfrm>
          <a:prstGeom prst="left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1050" dirty="0"/>
              <a:t>&lt;1%</a:t>
            </a:r>
          </a:p>
        </p:txBody>
      </p:sp>
      <p:sp>
        <p:nvSpPr>
          <p:cNvPr id="4" name="Rectangle 3">
            <a:extLst>
              <a:ext uri="{FF2B5EF4-FFF2-40B4-BE49-F238E27FC236}">
                <a16:creationId xmlns:a16="http://schemas.microsoft.com/office/drawing/2014/main" id="{A1176163-0BEB-4BC4-B8ED-302472CBDD32}"/>
              </a:ext>
            </a:extLst>
          </p:cNvPr>
          <p:cNvSpPr/>
          <p:nvPr/>
        </p:nvSpPr>
        <p:spPr>
          <a:xfrm>
            <a:off x="458295" y="4228466"/>
            <a:ext cx="7256955" cy="278830"/>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spTree>
    <p:extLst>
      <p:ext uri="{BB962C8B-B14F-4D97-AF65-F5344CB8AC3E}">
        <p14:creationId xmlns:p14="http://schemas.microsoft.com/office/powerpoint/2010/main" val="28302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animBg="1"/>
      <p:bldP spid="11" grpId="0" animBg="1"/>
      <p:bldP spid="12" grpId="0" animBg="1"/>
      <p:bldP spid="13" grpId="0" animBg="1"/>
      <p:bldP spid="14" grpId="0" animBg="1"/>
      <p:bldP spid="15"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36287-1C5C-4DB8-A981-0832CBD2993E}"/>
              </a:ext>
            </a:extLst>
          </p:cNvPr>
          <p:cNvSpPr>
            <a:spLocks noGrp="1"/>
          </p:cNvSpPr>
          <p:nvPr>
            <p:ph type="title"/>
          </p:nvPr>
        </p:nvSpPr>
        <p:spPr/>
        <p:txBody>
          <a:bodyPr/>
          <a:lstStyle/>
          <a:p>
            <a:r>
              <a:rPr lang="en-MY" dirty="0"/>
              <a:t>Results: Training &amp; Epochs</a:t>
            </a:r>
          </a:p>
        </p:txBody>
      </p:sp>
      <p:pic>
        <p:nvPicPr>
          <p:cNvPr id="4" name="Picture 3">
            <a:extLst>
              <a:ext uri="{FF2B5EF4-FFF2-40B4-BE49-F238E27FC236}">
                <a16:creationId xmlns:a16="http://schemas.microsoft.com/office/drawing/2014/main" id="{637C77AC-CD00-469C-B4D6-BE572514EAFB}"/>
              </a:ext>
            </a:extLst>
          </p:cNvPr>
          <p:cNvPicPr>
            <a:picLocks noChangeAspect="1"/>
          </p:cNvPicPr>
          <p:nvPr/>
        </p:nvPicPr>
        <p:blipFill>
          <a:blip r:embed="rId3"/>
          <a:stretch>
            <a:fillRect/>
          </a:stretch>
        </p:blipFill>
        <p:spPr>
          <a:xfrm>
            <a:off x="1440221" y="761940"/>
            <a:ext cx="5189179" cy="4261244"/>
          </a:xfrm>
          <a:prstGeom prst="rect">
            <a:avLst/>
          </a:prstGeom>
        </p:spPr>
      </p:pic>
      <p:sp>
        <p:nvSpPr>
          <p:cNvPr id="5" name="Rectangle 4">
            <a:extLst>
              <a:ext uri="{FF2B5EF4-FFF2-40B4-BE49-F238E27FC236}">
                <a16:creationId xmlns:a16="http://schemas.microsoft.com/office/drawing/2014/main" id="{93BC26C1-D0EB-4D40-B836-A061F6244D94}"/>
              </a:ext>
            </a:extLst>
          </p:cNvPr>
          <p:cNvSpPr/>
          <p:nvPr/>
        </p:nvSpPr>
        <p:spPr>
          <a:xfrm>
            <a:off x="440100" y="2087479"/>
            <a:ext cx="826380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How good is our model?</a:t>
            </a:r>
          </a:p>
        </p:txBody>
      </p:sp>
    </p:spTree>
    <p:extLst>
      <p:ext uri="{BB962C8B-B14F-4D97-AF65-F5344CB8AC3E}">
        <p14:creationId xmlns:p14="http://schemas.microsoft.com/office/powerpoint/2010/main" val="12437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Cognitive Map (With images) | Movie map, Map, House map">
            <a:extLst>
              <a:ext uri="{FF2B5EF4-FFF2-40B4-BE49-F238E27FC236}">
                <a16:creationId xmlns:a16="http://schemas.microsoft.com/office/drawing/2014/main" id="{AE933132-83D6-454D-B6A4-F95418AD7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359" y="-7607"/>
            <a:ext cx="31242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Виртуальный тур по храмам Калуги">
            <a:extLst>
              <a:ext uri="{FF2B5EF4-FFF2-40B4-BE49-F238E27FC236}">
                <a16:creationId xmlns:a16="http://schemas.microsoft.com/office/drawing/2014/main" id="{433A553C-9766-4C3A-B6E2-16500F9CC4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754716"/>
            <a:ext cx="2422712" cy="1817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060269-A5B7-4519-82FB-23786362CD1A}"/>
              </a:ext>
            </a:extLst>
          </p:cNvPr>
          <p:cNvSpPr>
            <a:spLocks noGrp="1"/>
          </p:cNvSpPr>
          <p:nvPr>
            <p:ph type="title"/>
          </p:nvPr>
        </p:nvSpPr>
        <p:spPr/>
        <p:txBody>
          <a:bodyPr/>
          <a:lstStyle/>
          <a:p>
            <a:r>
              <a:rPr lang="en-US" dirty="0"/>
              <a:t>Introduction</a:t>
            </a:r>
            <a:endParaRPr lang="en-MY" dirty="0"/>
          </a:p>
        </p:txBody>
      </p:sp>
      <p:pic>
        <p:nvPicPr>
          <p:cNvPr id="11" name="Picture 4">
            <a:extLst>
              <a:ext uri="{FF2B5EF4-FFF2-40B4-BE49-F238E27FC236}">
                <a16:creationId xmlns:a16="http://schemas.microsoft.com/office/drawing/2014/main" id="{DB3C9F28-0E50-4472-B5DE-FBE431BFA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8597" y="754715"/>
            <a:ext cx="3656762" cy="31935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8720092-89F2-4235-8957-47E228475D3B}"/>
              </a:ext>
            </a:extLst>
          </p:cNvPr>
          <p:cNvSpPr/>
          <p:nvPr/>
        </p:nvSpPr>
        <p:spPr>
          <a:xfrm>
            <a:off x="5176586" y="3977359"/>
            <a:ext cx="1137227" cy="200055"/>
          </a:xfrm>
          <a:prstGeom prst="rect">
            <a:avLst/>
          </a:prstGeom>
        </p:spPr>
        <p:txBody>
          <a:bodyPr wrap="square">
            <a:spAutoFit/>
          </a:bodyPr>
          <a:lstStyle/>
          <a:p>
            <a:r>
              <a:rPr lang="en-MY" sz="700" dirty="0"/>
              <a:t>(Behrens et al., 2018)</a:t>
            </a:r>
          </a:p>
        </p:txBody>
      </p:sp>
      <p:pic>
        <p:nvPicPr>
          <p:cNvPr id="8" name="Picture 2">
            <a:extLst>
              <a:ext uri="{FF2B5EF4-FFF2-40B4-BE49-F238E27FC236}">
                <a16:creationId xmlns:a16="http://schemas.microsoft.com/office/drawing/2014/main" id="{83FC7AF6-E2F9-4BAF-9C3A-3070B869B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5" y="2817371"/>
            <a:ext cx="4002591" cy="231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554423-4E9B-4C9B-9729-32B58663FA59}"/>
              </a:ext>
            </a:extLst>
          </p:cNvPr>
          <p:cNvSpPr/>
          <p:nvPr/>
        </p:nvSpPr>
        <p:spPr>
          <a:xfrm>
            <a:off x="3520316" y="4837493"/>
            <a:ext cx="1051684" cy="200055"/>
          </a:xfrm>
          <a:prstGeom prst="rect">
            <a:avLst/>
          </a:prstGeom>
        </p:spPr>
        <p:txBody>
          <a:bodyPr wrap="square">
            <a:spAutoFit/>
          </a:bodyPr>
          <a:lstStyle/>
          <a:p>
            <a:r>
              <a:rPr lang="en-MY" sz="700" dirty="0"/>
              <a:t>(</a:t>
            </a:r>
            <a:r>
              <a:rPr lang="en-MY" sz="700" dirty="0" err="1"/>
              <a:t>Eichenbaum</a:t>
            </a:r>
            <a:r>
              <a:rPr lang="en-MY" sz="700" dirty="0"/>
              <a:t>, 2015)</a:t>
            </a:r>
          </a:p>
        </p:txBody>
      </p:sp>
    </p:spTree>
    <p:extLst>
      <p:ext uri="{BB962C8B-B14F-4D97-AF65-F5344CB8AC3E}">
        <p14:creationId xmlns:p14="http://schemas.microsoft.com/office/powerpoint/2010/main" val="15851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06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2000" tmFilter="0, 0; .2, .5; .8, .5; 1, 0"/>
                                        <p:tgtEl>
                                          <p:spTgt spid="11"/>
                                        </p:tgtEl>
                                      </p:cBhvr>
                                    </p:animEffect>
                                    <p:animScale>
                                      <p:cBhvr>
                                        <p:cTn id="35" dur="1000" autoRev="1" fill="hold"/>
                                        <p:tgtEl>
                                          <p:spTgt spid="1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5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F8D4F-5E4A-40E2-8C92-1862E66A4C3B}"/>
              </a:ext>
            </a:extLst>
          </p:cNvPr>
          <p:cNvPicPr/>
          <p:nvPr/>
        </p:nvPicPr>
        <p:blipFill>
          <a:blip r:embed="rId3"/>
          <a:stretch>
            <a:fillRect/>
          </a:stretch>
        </p:blipFill>
        <p:spPr>
          <a:xfrm>
            <a:off x="3361198" y="1716198"/>
            <a:ext cx="5239003" cy="3043989"/>
          </a:xfrm>
          <a:prstGeom prst="rect">
            <a:avLst/>
          </a:prstGeom>
        </p:spPr>
      </p:pic>
      <p:sp>
        <p:nvSpPr>
          <p:cNvPr id="3" name="Title 2">
            <a:extLst>
              <a:ext uri="{FF2B5EF4-FFF2-40B4-BE49-F238E27FC236}">
                <a16:creationId xmlns:a16="http://schemas.microsoft.com/office/drawing/2014/main" id="{53536287-1C5C-4DB8-A981-0832CBD2993E}"/>
              </a:ext>
            </a:extLst>
          </p:cNvPr>
          <p:cNvSpPr>
            <a:spLocks noGrp="1"/>
          </p:cNvSpPr>
          <p:nvPr>
            <p:ph type="title"/>
          </p:nvPr>
        </p:nvSpPr>
        <p:spPr/>
        <p:txBody>
          <a:bodyPr/>
          <a:lstStyle/>
          <a:p>
            <a:r>
              <a:rPr lang="en-MY" dirty="0"/>
              <a:t>Results: Learning Rate (</a:t>
            </a:r>
            <a:r>
              <a:rPr lang="en-MY" dirty="0" err="1"/>
              <a:t>lr</a:t>
            </a:r>
            <a:r>
              <a:rPr lang="en-MY" dirty="0"/>
              <a:t>)</a:t>
            </a:r>
          </a:p>
        </p:txBody>
      </p:sp>
      <p:pic>
        <p:nvPicPr>
          <p:cNvPr id="5" name="Picture 4">
            <a:extLst>
              <a:ext uri="{FF2B5EF4-FFF2-40B4-BE49-F238E27FC236}">
                <a16:creationId xmlns:a16="http://schemas.microsoft.com/office/drawing/2014/main" id="{2892B157-6F8B-432D-97EA-F41066454B8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1" y="852310"/>
            <a:ext cx="3343280" cy="1108837"/>
          </a:xfrm>
          <a:prstGeom prst="rect">
            <a:avLst/>
          </a:prstGeom>
          <a:noFill/>
          <a:ln>
            <a:noFill/>
          </a:ln>
        </p:spPr>
      </p:pic>
      <p:sp>
        <p:nvSpPr>
          <p:cNvPr id="6" name="Rectangle 5">
            <a:extLst>
              <a:ext uri="{FF2B5EF4-FFF2-40B4-BE49-F238E27FC236}">
                <a16:creationId xmlns:a16="http://schemas.microsoft.com/office/drawing/2014/main" id="{245AC3DF-1D8B-4116-AE85-AA366598151F}"/>
              </a:ext>
            </a:extLst>
          </p:cNvPr>
          <p:cNvSpPr/>
          <p:nvPr/>
        </p:nvSpPr>
        <p:spPr>
          <a:xfrm>
            <a:off x="0" y="2500868"/>
            <a:ext cx="3566372" cy="1200329"/>
          </a:xfrm>
          <a:prstGeom prst="rect">
            <a:avLst/>
          </a:prstGeom>
          <a:noFill/>
        </p:spPr>
        <p:txBody>
          <a:bodyPr wrap="square" lIns="91440" tIns="45720" rIns="91440" bIns="45720">
            <a:spAutoFit/>
          </a:bodyPr>
          <a:lstStyle/>
          <a:p>
            <a:pPr algn="ctr"/>
            <a:r>
              <a:rPr lang="en-MY"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0.0001 (1e-04)</a:t>
            </a:r>
          </a:p>
          <a:p>
            <a:pPr algn="ctr"/>
            <a:r>
              <a:rPr lang="en-MY"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vs</a:t>
            </a:r>
          </a:p>
          <a:p>
            <a:pPr algn="ctr"/>
            <a:r>
              <a:rPr lang="en-MY"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0.00001 (1e-05)</a:t>
            </a:r>
          </a:p>
        </p:txBody>
      </p:sp>
      <p:sp>
        <p:nvSpPr>
          <p:cNvPr id="7" name="Rectangle 6">
            <a:extLst>
              <a:ext uri="{FF2B5EF4-FFF2-40B4-BE49-F238E27FC236}">
                <a16:creationId xmlns:a16="http://schemas.microsoft.com/office/drawing/2014/main" id="{C4C687B4-F5EA-4DC2-82FD-45D8EC794AAA}"/>
              </a:ext>
            </a:extLst>
          </p:cNvPr>
          <p:cNvSpPr/>
          <p:nvPr/>
        </p:nvSpPr>
        <p:spPr>
          <a:xfrm>
            <a:off x="547687" y="3779511"/>
            <a:ext cx="2470997" cy="461665"/>
          </a:xfrm>
          <a:prstGeom prst="rect">
            <a:avLst/>
          </a:prstGeom>
          <a:noFill/>
        </p:spPr>
        <p:txBody>
          <a:bodyPr wrap="square" lIns="91440" tIns="45720" rIns="91440" bIns="45720">
            <a:spAutoFit/>
          </a:bodyPr>
          <a:lstStyle/>
          <a:p>
            <a:pPr algn="ctr"/>
            <a:r>
              <a:rPr lang="en-MY"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0.00001 (1e-05)</a:t>
            </a:r>
          </a:p>
        </p:txBody>
      </p:sp>
      <p:cxnSp>
        <p:nvCxnSpPr>
          <p:cNvPr id="8" name="Straight Connector 7">
            <a:extLst>
              <a:ext uri="{FF2B5EF4-FFF2-40B4-BE49-F238E27FC236}">
                <a16:creationId xmlns:a16="http://schemas.microsoft.com/office/drawing/2014/main" id="{D324EBDD-1E49-4FB2-B6D3-97867372B15B}"/>
              </a:ext>
            </a:extLst>
          </p:cNvPr>
          <p:cNvCxnSpPr/>
          <p:nvPr/>
        </p:nvCxnSpPr>
        <p:spPr>
          <a:xfrm>
            <a:off x="3671147" y="2181225"/>
            <a:ext cx="2209800" cy="0"/>
          </a:xfrm>
          <a:prstGeom prst="line">
            <a:avLst/>
          </a:prstGeom>
          <a:ln>
            <a:solidFill>
              <a:schemeClr val="tx1"/>
            </a:solidFill>
            <a:prstDash val="dash"/>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6E096B1F-38F6-49C8-B49B-346552D115CE}"/>
              </a:ext>
            </a:extLst>
          </p:cNvPr>
          <p:cNvCxnSpPr/>
          <p:nvPr/>
        </p:nvCxnSpPr>
        <p:spPr>
          <a:xfrm>
            <a:off x="6334120" y="2124075"/>
            <a:ext cx="2209800" cy="0"/>
          </a:xfrm>
          <a:prstGeom prst="line">
            <a:avLst/>
          </a:prstGeom>
          <a:ln>
            <a:solidFill>
              <a:schemeClr val="tx1"/>
            </a:solidFill>
            <a:prstDash val="dash"/>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07AA10F4-B521-4943-BF01-8A78F0C755D4}"/>
              </a:ext>
            </a:extLst>
          </p:cNvPr>
          <p:cNvSpPr txBox="1"/>
          <p:nvPr/>
        </p:nvSpPr>
        <p:spPr>
          <a:xfrm>
            <a:off x="3135742" y="2031135"/>
            <a:ext cx="535405" cy="307777"/>
          </a:xfrm>
          <a:prstGeom prst="rect">
            <a:avLst/>
          </a:prstGeom>
          <a:noFill/>
        </p:spPr>
        <p:txBody>
          <a:bodyPr wrap="square">
            <a:spAutoFit/>
          </a:bodyPr>
          <a:lstStyle/>
          <a:p>
            <a:r>
              <a:rPr lang="en-MY" sz="1400" dirty="0">
                <a:solidFill>
                  <a:srgbClr val="7030A0"/>
                </a:solidFill>
              </a:rPr>
              <a:t>0.92</a:t>
            </a:r>
          </a:p>
        </p:txBody>
      </p:sp>
      <p:sp>
        <p:nvSpPr>
          <p:cNvPr id="13" name="TextBox 12">
            <a:extLst>
              <a:ext uri="{FF2B5EF4-FFF2-40B4-BE49-F238E27FC236}">
                <a16:creationId xmlns:a16="http://schemas.microsoft.com/office/drawing/2014/main" id="{0FE7DB3E-C47B-4F99-BEF1-0AE9E6D66E57}"/>
              </a:ext>
            </a:extLst>
          </p:cNvPr>
          <p:cNvSpPr txBox="1"/>
          <p:nvPr/>
        </p:nvSpPr>
        <p:spPr>
          <a:xfrm>
            <a:off x="8543920" y="1975959"/>
            <a:ext cx="635408" cy="307777"/>
          </a:xfrm>
          <a:prstGeom prst="rect">
            <a:avLst/>
          </a:prstGeom>
          <a:noFill/>
        </p:spPr>
        <p:txBody>
          <a:bodyPr wrap="square">
            <a:spAutoFit/>
          </a:bodyPr>
          <a:lstStyle/>
          <a:p>
            <a:r>
              <a:rPr lang="en-MY" sz="1400" dirty="0">
                <a:solidFill>
                  <a:srgbClr val="7030A0"/>
                </a:solidFill>
              </a:rPr>
              <a:t>0.84</a:t>
            </a:r>
          </a:p>
        </p:txBody>
      </p:sp>
    </p:spTree>
    <p:extLst>
      <p:ext uri="{BB962C8B-B14F-4D97-AF65-F5344CB8AC3E}">
        <p14:creationId xmlns:p14="http://schemas.microsoft.com/office/powerpoint/2010/main" val="155292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36287-1C5C-4DB8-A981-0832CBD2993E}"/>
              </a:ext>
            </a:extLst>
          </p:cNvPr>
          <p:cNvSpPr>
            <a:spLocks noGrp="1"/>
          </p:cNvSpPr>
          <p:nvPr>
            <p:ph type="title"/>
          </p:nvPr>
        </p:nvSpPr>
        <p:spPr>
          <a:xfrm>
            <a:off x="314319" y="205979"/>
            <a:ext cx="8382005" cy="646331"/>
          </a:xfrm>
        </p:spPr>
        <p:txBody>
          <a:bodyPr/>
          <a:lstStyle/>
          <a:p>
            <a:r>
              <a:rPr lang="en-MY" dirty="0"/>
              <a:t>Results: Peeking Insights</a:t>
            </a:r>
          </a:p>
        </p:txBody>
      </p:sp>
      <p:sp>
        <p:nvSpPr>
          <p:cNvPr id="6" name="Rectangle 5">
            <a:extLst>
              <a:ext uri="{FF2B5EF4-FFF2-40B4-BE49-F238E27FC236}">
                <a16:creationId xmlns:a16="http://schemas.microsoft.com/office/drawing/2014/main" id="{A89028D9-FB3D-43A7-BBE6-55390D71F1A6}"/>
              </a:ext>
            </a:extLst>
          </p:cNvPr>
          <p:cNvSpPr/>
          <p:nvPr/>
        </p:nvSpPr>
        <p:spPr>
          <a:xfrm>
            <a:off x="81904" y="1848475"/>
            <a:ext cx="9062096" cy="144655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panose="020B0604020202020204"/>
                <a:ea typeface="+mn-ea"/>
                <a:cs typeface="+mn-cs"/>
              </a:rPr>
              <a:t>What’s our Deep Neural Model’s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panose="020B0604020202020204"/>
                <a:ea typeface="+mn-ea"/>
                <a:cs typeface="+mn-cs"/>
              </a:rPr>
              <a:t>Relationship with Neuroscience?</a:t>
            </a:r>
          </a:p>
        </p:txBody>
      </p:sp>
      <p:pic>
        <p:nvPicPr>
          <p:cNvPr id="7" name="Picture 6">
            <a:extLst>
              <a:ext uri="{FF2B5EF4-FFF2-40B4-BE49-F238E27FC236}">
                <a16:creationId xmlns:a16="http://schemas.microsoft.com/office/drawing/2014/main" id="{0F256DDA-A179-4702-B7D9-3ABC1FD9CC5D}"/>
              </a:ext>
            </a:extLst>
          </p:cNvPr>
          <p:cNvPicPr>
            <a:picLocks noChangeAspect="1"/>
          </p:cNvPicPr>
          <p:nvPr/>
        </p:nvPicPr>
        <p:blipFill>
          <a:blip r:embed="rId3"/>
          <a:stretch>
            <a:fillRect/>
          </a:stretch>
        </p:blipFill>
        <p:spPr>
          <a:xfrm>
            <a:off x="40952" y="1362416"/>
            <a:ext cx="9144000" cy="2840440"/>
          </a:xfrm>
          <a:prstGeom prst="rect">
            <a:avLst/>
          </a:prstGeom>
        </p:spPr>
      </p:pic>
      <p:sp>
        <p:nvSpPr>
          <p:cNvPr id="2" name="Rectangle 1">
            <a:extLst>
              <a:ext uri="{FF2B5EF4-FFF2-40B4-BE49-F238E27FC236}">
                <a16:creationId xmlns:a16="http://schemas.microsoft.com/office/drawing/2014/main" id="{B0A61E63-9F08-48DD-8446-FEC8312713B6}"/>
              </a:ext>
            </a:extLst>
          </p:cNvPr>
          <p:cNvSpPr/>
          <p:nvPr/>
        </p:nvSpPr>
        <p:spPr>
          <a:xfrm>
            <a:off x="8109298" y="1502230"/>
            <a:ext cx="435429" cy="2576285"/>
          </a:xfrm>
          <a:prstGeom prst="rect">
            <a:avLst/>
          </a:prstGeom>
          <a:noFill/>
          <a:ln w="38100">
            <a:solidFill>
              <a:srgbClr val="C0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C1A2DF51-02D8-44D7-9591-2CEFC34599EA}"/>
              </a:ext>
            </a:extLst>
          </p:cNvPr>
          <p:cNvPicPr>
            <a:picLocks noChangeAspect="1"/>
          </p:cNvPicPr>
          <p:nvPr/>
        </p:nvPicPr>
        <p:blipFill>
          <a:blip r:embed="rId4"/>
          <a:stretch>
            <a:fillRect/>
          </a:stretch>
        </p:blipFill>
        <p:spPr>
          <a:xfrm>
            <a:off x="3086178" y="1653385"/>
            <a:ext cx="2394133" cy="2006323"/>
          </a:xfrm>
          <a:prstGeom prst="rect">
            <a:avLst/>
          </a:prstGeom>
        </p:spPr>
      </p:pic>
      <p:pic>
        <p:nvPicPr>
          <p:cNvPr id="4" name="Picture 3">
            <a:extLst>
              <a:ext uri="{FF2B5EF4-FFF2-40B4-BE49-F238E27FC236}">
                <a16:creationId xmlns:a16="http://schemas.microsoft.com/office/drawing/2014/main" id="{82B85AF9-CCBD-4CA9-B51F-31B40B3F4FE5}"/>
              </a:ext>
            </a:extLst>
          </p:cNvPr>
          <p:cNvPicPr>
            <a:picLocks noChangeAspect="1"/>
          </p:cNvPicPr>
          <p:nvPr/>
        </p:nvPicPr>
        <p:blipFill>
          <a:blip r:embed="rId5"/>
          <a:srcRect/>
          <a:stretch/>
        </p:blipFill>
        <p:spPr>
          <a:xfrm>
            <a:off x="450563" y="852311"/>
            <a:ext cx="3821103" cy="3598642"/>
          </a:xfrm>
          <a:prstGeom prst="rect">
            <a:avLst/>
          </a:prstGeom>
        </p:spPr>
      </p:pic>
      <p:sp>
        <p:nvSpPr>
          <p:cNvPr id="10" name="Rectangle 9">
            <a:extLst>
              <a:ext uri="{FF2B5EF4-FFF2-40B4-BE49-F238E27FC236}">
                <a16:creationId xmlns:a16="http://schemas.microsoft.com/office/drawing/2014/main" id="{BA15BF98-6BC8-4F80-8743-EF668354FCFA}"/>
              </a:ext>
            </a:extLst>
          </p:cNvPr>
          <p:cNvSpPr/>
          <p:nvPr/>
        </p:nvSpPr>
        <p:spPr>
          <a:xfrm>
            <a:off x="3086178" y="948858"/>
            <a:ext cx="1197067" cy="1719392"/>
          </a:xfrm>
          <a:prstGeom prst="rect">
            <a:avLst/>
          </a:prstGeom>
          <a:noFill/>
          <a:ln w="19050">
            <a:solidFill>
              <a:srgbClr val="C0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cxnSp>
        <p:nvCxnSpPr>
          <p:cNvPr id="12" name="Straight Arrow Connector 11">
            <a:extLst>
              <a:ext uri="{FF2B5EF4-FFF2-40B4-BE49-F238E27FC236}">
                <a16:creationId xmlns:a16="http://schemas.microsoft.com/office/drawing/2014/main" id="{0543EDBB-3F22-4DF4-BC18-62BB3ECF8399}"/>
              </a:ext>
            </a:extLst>
          </p:cNvPr>
          <p:cNvCxnSpPr/>
          <p:nvPr/>
        </p:nvCxnSpPr>
        <p:spPr>
          <a:xfrm>
            <a:off x="484053" y="1070976"/>
            <a:ext cx="0" cy="66745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D3BDCCDA-45A4-44EE-8518-F7F0B6032D08}"/>
              </a:ext>
            </a:extLst>
          </p:cNvPr>
          <p:cNvCxnSpPr>
            <a:cxnSpLocks/>
          </p:cNvCxnSpPr>
          <p:nvPr/>
        </p:nvCxnSpPr>
        <p:spPr>
          <a:xfrm flipH="1">
            <a:off x="476378" y="1984451"/>
            <a:ext cx="7675" cy="63346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2D18253D-35D8-406A-BF9C-7153B4137E92}"/>
              </a:ext>
            </a:extLst>
          </p:cNvPr>
          <p:cNvSpPr txBox="1"/>
          <p:nvPr/>
        </p:nvSpPr>
        <p:spPr>
          <a:xfrm>
            <a:off x="3222364" y="1418868"/>
            <a:ext cx="1148071" cy="184666"/>
          </a:xfrm>
          <a:prstGeom prst="rect">
            <a:avLst/>
          </a:prstGeom>
          <a:noFill/>
        </p:spPr>
        <p:txBody>
          <a:bodyPr wrap="none" rtlCol="0">
            <a:spAutoFit/>
          </a:bodyPr>
          <a:lstStyle/>
          <a:p>
            <a:r>
              <a:rPr lang="en-MY" sz="600" b="1" dirty="0">
                <a:solidFill>
                  <a:schemeClr val="tx2"/>
                </a:solidFill>
                <a:highlight>
                  <a:srgbClr val="FFFF00"/>
                </a:highlight>
              </a:rPr>
              <a:t>Decreasing mean gradient</a:t>
            </a:r>
          </a:p>
        </p:txBody>
      </p:sp>
      <p:sp>
        <p:nvSpPr>
          <p:cNvPr id="16" name="TextBox 15">
            <a:extLst>
              <a:ext uri="{FF2B5EF4-FFF2-40B4-BE49-F238E27FC236}">
                <a16:creationId xmlns:a16="http://schemas.microsoft.com/office/drawing/2014/main" id="{342B34F6-8C8A-4009-888C-F09669E62211}"/>
              </a:ext>
            </a:extLst>
          </p:cNvPr>
          <p:cNvSpPr txBox="1"/>
          <p:nvPr/>
        </p:nvSpPr>
        <p:spPr>
          <a:xfrm>
            <a:off x="3250118" y="2304829"/>
            <a:ext cx="1116011" cy="184666"/>
          </a:xfrm>
          <a:prstGeom prst="rect">
            <a:avLst/>
          </a:prstGeom>
          <a:noFill/>
        </p:spPr>
        <p:txBody>
          <a:bodyPr wrap="none" rtlCol="0">
            <a:spAutoFit/>
          </a:bodyPr>
          <a:lstStyle/>
          <a:p>
            <a:r>
              <a:rPr lang="en-MY" sz="600" b="1" dirty="0">
                <a:solidFill>
                  <a:schemeClr val="tx2"/>
                </a:solidFill>
                <a:highlight>
                  <a:srgbClr val="FFFF00"/>
                </a:highlight>
              </a:rPr>
              <a:t>Increasing mean gradient</a:t>
            </a:r>
          </a:p>
        </p:txBody>
      </p:sp>
      <p:sp>
        <p:nvSpPr>
          <p:cNvPr id="17" name="Isosceles Triangle 16">
            <a:extLst>
              <a:ext uri="{FF2B5EF4-FFF2-40B4-BE49-F238E27FC236}">
                <a16:creationId xmlns:a16="http://schemas.microsoft.com/office/drawing/2014/main" id="{BAD32489-5A14-4156-BD2A-481ABFF8AB82}"/>
              </a:ext>
            </a:extLst>
          </p:cNvPr>
          <p:cNvSpPr/>
          <p:nvPr/>
        </p:nvSpPr>
        <p:spPr>
          <a:xfrm>
            <a:off x="239843" y="4477328"/>
            <a:ext cx="1881265" cy="615755"/>
          </a:xfrm>
          <a:prstGeom prst="triangle">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MY" sz="500" dirty="0">
                <a:solidFill>
                  <a:schemeClr val="tx2"/>
                </a:solidFill>
              </a:rPr>
              <a:t>Minor update to Figure 3.8(a) in my report to illustrate all sides of border for report coverage</a:t>
            </a:r>
          </a:p>
        </p:txBody>
      </p:sp>
      <p:sp>
        <p:nvSpPr>
          <p:cNvPr id="19" name="Rectangle 18">
            <a:extLst>
              <a:ext uri="{FF2B5EF4-FFF2-40B4-BE49-F238E27FC236}">
                <a16:creationId xmlns:a16="http://schemas.microsoft.com/office/drawing/2014/main" id="{602BCB77-32B9-46AB-A4C2-EEDB12DE23D1}"/>
              </a:ext>
            </a:extLst>
          </p:cNvPr>
          <p:cNvSpPr/>
          <p:nvPr/>
        </p:nvSpPr>
        <p:spPr>
          <a:xfrm>
            <a:off x="476378" y="3597639"/>
            <a:ext cx="3795288" cy="877523"/>
          </a:xfrm>
          <a:custGeom>
            <a:avLst/>
            <a:gdLst>
              <a:gd name="connsiteX0" fmla="*/ 0 w 3795288"/>
              <a:gd name="connsiteY0" fmla="*/ 0 h 877523"/>
              <a:gd name="connsiteX1" fmla="*/ 518689 w 3795288"/>
              <a:gd name="connsiteY1" fmla="*/ 0 h 877523"/>
              <a:gd name="connsiteX2" fmla="*/ 1113284 w 3795288"/>
              <a:gd name="connsiteY2" fmla="*/ 0 h 877523"/>
              <a:gd name="connsiteX3" fmla="*/ 1745832 w 3795288"/>
              <a:gd name="connsiteY3" fmla="*/ 0 h 877523"/>
              <a:gd name="connsiteX4" fmla="*/ 2340428 w 3795288"/>
              <a:gd name="connsiteY4" fmla="*/ 0 h 877523"/>
              <a:gd name="connsiteX5" fmla="*/ 2897070 w 3795288"/>
              <a:gd name="connsiteY5" fmla="*/ 0 h 877523"/>
              <a:gd name="connsiteX6" fmla="*/ 3795288 w 3795288"/>
              <a:gd name="connsiteY6" fmla="*/ 0 h 877523"/>
              <a:gd name="connsiteX7" fmla="*/ 3795288 w 3795288"/>
              <a:gd name="connsiteY7" fmla="*/ 421211 h 877523"/>
              <a:gd name="connsiteX8" fmla="*/ 3795288 w 3795288"/>
              <a:gd name="connsiteY8" fmla="*/ 877523 h 877523"/>
              <a:gd name="connsiteX9" fmla="*/ 3086834 w 3795288"/>
              <a:gd name="connsiteY9" fmla="*/ 877523 h 877523"/>
              <a:gd name="connsiteX10" fmla="*/ 2416333 w 3795288"/>
              <a:gd name="connsiteY10" fmla="*/ 877523 h 877523"/>
              <a:gd name="connsiteX11" fmla="*/ 1821738 w 3795288"/>
              <a:gd name="connsiteY11" fmla="*/ 877523 h 877523"/>
              <a:gd name="connsiteX12" fmla="*/ 1227143 w 3795288"/>
              <a:gd name="connsiteY12" fmla="*/ 877523 h 877523"/>
              <a:gd name="connsiteX13" fmla="*/ 632548 w 3795288"/>
              <a:gd name="connsiteY13" fmla="*/ 877523 h 877523"/>
              <a:gd name="connsiteX14" fmla="*/ 0 w 3795288"/>
              <a:gd name="connsiteY14" fmla="*/ 877523 h 877523"/>
              <a:gd name="connsiteX15" fmla="*/ 0 w 3795288"/>
              <a:gd name="connsiteY15" fmla="*/ 438762 h 877523"/>
              <a:gd name="connsiteX16" fmla="*/ 0 w 3795288"/>
              <a:gd name="connsiteY16" fmla="*/ 0 h 87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5288" h="877523" extrusionOk="0">
                <a:moveTo>
                  <a:pt x="0" y="0"/>
                </a:moveTo>
                <a:cubicBezTo>
                  <a:pt x="177699" y="-20316"/>
                  <a:pt x="313020" y="-22909"/>
                  <a:pt x="518689" y="0"/>
                </a:cubicBezTo>
                <a:cubicBezTo>
                  <a:pt x="724358" y="22909"/>
                  <a:pt x="904529" y="-2739"/>
                  <a:pt x="1113284" y="0"/>
                </a:cubicBezTo>
                <a:cubicBezTo>
                  <a:pt x="1322039" y="2739"/>
                  <a:pt x="1542254" y="7011"/>
                  <a:pt x="1745832" y="0"/>
                </a:cubicBezTo>
                <a:cubicBezTo>
                  <a:pt x="1949410" y="-7011"/>
                  <a:pt x="2047477" y="6212"/>
                  <a:pt x="2340428" y="0"/>
                </a:cubicBezTo>
                <a:cubicBezTo>
                  <a:pt x="2633379" y="-6212"/>
                  <a:pt x="2622482" y="16421"/>
                  <a:pt x="2897070" y="0"/>
                </a:cubicBezTo>
                <a:cubicBezTo>
                  <a:pt x="3171658" y="-16421"/>
                  <a:pt x="3613816" y="20904"/>
                  <a:pt x="3795288" y="0"/>
                </a:cubicBezTo>
                <a:cubicBezTo>
                  <a:pt x="3798385" y="193628"/>
                  <a:pt x="3796017" y="213266"/>
                  <a:pt x="3795288" y="421211"/>
                </a:cubicBezTo>
                <a:cubicBezTo>
                  <a:pt x="3794559" y="629156"/>
                  <a:pt x="3775916" y="678516"/>
                  <a:pt x="3795288" y="877523"/>
                </a:cubicBezTo>
                <a:cubicBezTo>
                  <a:pt x="3570081" y="859245"/>
                  <a:pt x="3369725" y="906412"/>
                  <a:pt x="3086834" y="877523"/>
                </a:cubicBezTo>
                <a:cubicBezTo>
                  <a:pt x="2803943" y="848634"/>
                  <a:pt x="2576072" y="871257"/>
                  <a:pt x="2416333" y="877523"/>
                </a:cubicBezTo>
                <a:cubicBezTo>
                  <a:pt x="2256594" y="883789"/>
                  <a:pt x="2005205" y="897201"/>
                  <a:pt x="1821738" y="877523"/>
                </a:cubicBezTo>
                <a:cubicBezTo>
                  <a:pt x="1638272" y="857845"/>
                  <a:pt x="1382498" y="875893"/>
                  <a:pt x="1227143" y="877523"/>
                </a:cubicBezTo>
                <a:cubicBezTo>
                  <a:pt x="1071788" y="879153"/>
                  <a:pt x="905893" y="881277"/>
                  <a:pt x="632548" y="877523"/>
                </a:cubicBezTo>
                <a:cubicBezTo>
                  <a:pt x="359204" y="873769"/>
                  <a:pt x="134265" y="851107"/>
                  <a:pt x="0" y="877523"/>
                </a:cubicBezTo>
                <a:cubicBezTo>
                  <a:pt x="-13757" y="726299"/>
                  <a:pt x="-19410" y="646561"/>
                  <a:pt x="0" y="438762"/>
                </a:cubicBezTo>
                <a:cubicBezTo>
                  <a:pt x="19410" y="230963"/>
                  <a:pt x="4269" y="147681"/>
                  <a:pt x="0" y="0"/>
                </a:cubicBezTo>
                <a:close/>
              </a:path>
            </a:pathLst>
          </a:custGeom>
          <a:noFill/>
          <a:ln>
            <a:solidFill>
              <a:srgbClr val="92D050"/>
            </a:solidFill>
            <a:extLst>
              <a:ext uri="{C807C97D-BFC1-408E-A445-0C87EB9F89A2}">
                <ask:lineSketchStyleProps xmlns:ask="http://schemas.microsoft.com/office/drawing/2018/sketchyshapes" sd="3808385447">
                  <a:prstGeom prst="rect">
                    <a:avLst/>
                  </a:prstGeom>
                  <ask:type>
                    <ask:lineSketchFreehand/>
                  </ask:type>
                </ask:lineSketchStyleProps>
              </a:ext>
            </a:extLst>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pic>
        <p:nvPicPr>
          <p:cNvPr id="20" name="Picture 19">
            <a:extLst>
              <a:ext uri="{FF2B5EF4-FFF2-40B4-BE49-F238E27FC236}">
                <a16:creationId xmlns:a16="http://schemas.microsoft.com/office/drawing/2014/main" id="{F421C36E-2A4C-4617-9E98-B0DCD9BCB9C1}"/>
              </a:ext>
            </a:extLst>
          </p:cNvPr>
          <p:cNvPicPr>
            <a:picLocks noChangeAspect="1"/>
          </p:cNvPicPr>
          <p:nvPr/>
        </p:nvPicPr>
        <p:blipFill>
          <a:blip r:embed="rId6"/>
          <a:stretch>
            <a:fillRect/>
          </a:stretch>
        </p:blipFill>
        <p:spPr>
          <a:xfrm>
            <a:off x="6411863" y="80864"/>
            <a:ext cx="2511499" cy="835418"/>
          </a:xfrm>
          <a:prstGeom prst="rect">
            <a:avLst/>
          </a:prstGeom>
        </p:spPr>
      </p:pic>
      <p:pic>
        <p:nvPicPr>
          <p:cNvPr id="5122" name="Picture 2" descr="Transparent Blinking Anime Eyes Gif Sticker GIF | Gfycat">
            <a:extLst>
              <a:ext uri="{FF2B5EF4-FFF2-40B4-BE49-F238E27FC236}">
                <a16:creationId xmlns:a16="http://schemas.microsoft.com/office/drawing/2014/main" id="{C3AEB1AA-83F8-45BD-9ED6-4F6CFD591BB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42363" y="987127"/>
            <a:ext cx="2879402" cy="28794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3E67D7B-EF76-4C13-A58A-BE40CB1C5D14}"/>
              </a:ext>
            </a:extLst>
          </p:cNvPr>
          <p:cNvPicPr>
            <a:picLocks noChangeAspect="1"/>
          </p:cNvPicPr>
          <p:nvPr/>
        </p:nvPicPr>
        <p:blipFill>
          <a:blip r:embed="rId8"/>
          <a:stretch>
            <a:fillRect/>
          </a:stretch>
        </p:blipFill>
        <p:spPr>
          <a:xfrm>
            <a:off x="1591460" y="2739095"/>
            <a:ext cx="3400060" cy="893349"/>
          </a:xfrm>
          <a:prstGeom prst="rect">
            <a:avLst/>
          </a:prstGeom>
        </p:spPr>
      </p:pic>
      <p:pic>
        <p:nvPicPr>
          <p:cNvPr id="23" name="Picture 2" descr="Transparent Blinking Anime Eyes Gif Sticker GIF | Gfycat">
            <a:extLst>
              <a:ext uri="{FF2B5EF4-FFF2-40B4-BE49-F238E27FC236}">
                <a16:creationId xmlns:a16="http://schemas.microsoft.com/office/drawing/2014/main" id="{132138E0-8222-49AE-BB1E-DE0B2DEAEF4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19622" y="580290"/>
            <a:ext cx="1143844" cy="1143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8DBC16-B5C1-4AD3-BEF1-4A0B13913135}"/>
              </a:ext>
            </a:extLst>
          </p:cNvPr>
          <p:cNvPicPr>
            <a:picLocks noChangeAspect="1"/>
          </p:cNvPicPr>
          <p:nvPr/>
        </p:nvPicPr>
        <p:blipFill>
          <a:blip r:embed="rId9"/>
          <a:srcRect/>
          <a:stretch/>
        </p:blipFill>
        <p:spPr>
          <a:xfrm>
            <a:off x="4725742" y="852310"/>
            <a:ext cx="3821103" cy="3598643"/>
          </a:xfrm>
          <a:prstGeom prst="rect">
            <a:avLst/>
          </a:prstGeom>
        </p:spPr>
      </p:pic>
      <p:sp>
        <p:nvSpPr>
          <p:cNvPr id="22" name="Arrow: Down 21">
            <a:extLst>
              <a:ext uri="{FF2B5EF4-FFF2-40B4-BE49-F238E27FC236}">
                <a16:creationId xmlns:a16="http://schemas.microsoft.com/office/drawing/2014/main" id="{C55EB344-6604-4E6A-9559-130BBC90CAC0}"/>
              </a:ext>
            </a:extLst>
          </p:cNvPr>
          <p:cNvSpPr/>
          <p:nvPr/>
        </p:nvSpPr>
        <p:spPr>
          <a:xfrm rot="4057805">
            <a:off x="1535369" y="684483"/>
            <a:ext cx="337431" cy="375289"/>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sp>
        <p:nvSpPr>
          <p:cNvPr id="25" name="Arrow: Down 24">
            <a:extLst>
              <a:ext uri="{FF2B5EF4-FFF2-40B4-BE49-F238E27FC236}">
                <a16:creationId xmlns:a16="http://schemas.microsoft.com/office/drawing/2014/main" id="{7D004A21-44C7-4608-8CCA-63A49C255007}"/>
              </a:ext>
            </a:extLst>
          </p:cNvPr>
          <p:cNvSpPr/>
          <p:nvPr/>
        </p:nvSpPr>
        <p:spPr>
          <a:xfrm rot="4057805">
            <a:off x="5792659" y="660426"/>
            <a:ext cx="337431" cy="375289"/>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a:p>
        </p:txBody>
      </p:sp>
      <p:pic>
        <p:nvPicPr>
          <p:cNvPr id="9" name="Picture 8">
            <a:extLst>
              <a:ext uri="{FF2B5EF4-FFF2-40B4-BE49-F238E27FC236}">
                <a16:creationId xmlns:a16="http://schemas.microsoft.com/office/drawing/2014/main" id="{9357193C-FD95-4E56-8846-CBDA0F4F187D}"/>
              </a:ext>
            </a:extLst>
          </p:cNvPr>
          <p:cNvPicPr>
            <a:picLocks noChangeAspect="1"/>
          </p:cNvPicPr>
          <p:nvPr/>
        </p:nvPicPr>
        <p:blipFill>
          <a:blip r:embed="rId10"/>
          <a:stretch>
            <a:fillRect/>
          </a:stretch>
        </p:blipFill>
        <p:spPr>
          <a:xfrm>
            <a:off x="3031775" y="924649"/>
            <a:ext cx="2637462" cy="3922674"/>
          </a:xfrm>
          <a:prstGeom prst="rect">
            <a:avLst/>
          </a:prstGeom>
        </p:spPr>
      </p:pic>
    </p:spTree>
    <p:extLst>
      <p:ext uri="{BB962C8B-B14F-4D97-AF65-F5344CB8AC3E}">
        <p14:creationId xmlns:p14="http://schemas.microsoft.com/office/powerpoint/2010/main" val="3493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1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3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9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par>
                          <p:cTn id="59" fill="hold">
                            <p:stCondLst>
                              <p:cond delay="0"/>
                            </p:stCondLst>
                            <p:childTnLst>
                              <p:par>
                                <p:cTn id="60" presetID="6" presetClass="emph" presetSubtype="0" fill="hold" grpId="1" nodeType="afterEffect">
                                  <p:stCondLst>
                                    <p:cond delay="1500"/>
                                  </p:stCondLst>
                                  <p:childTnLst>
                                    <p:animScale>
                                      <p:cBhvr>
                                        <p:cTn id="61" dur="2000" fill="hold"/>
                                        <p:tgtEl>
                                          <p:spTgt spid="22"/>
                                        </p:tgtEl>
                                      </p:cBhvr>
                                      <p:by x="150000" y="150000"/>
                                    </p:animScale>
                                  </p:childTnLst>
                                </p:cTn>
                              </p:par>
                            </p:childTnLst>
                          </p:cTn>
                        </p:par>
                        <p:par>
                          <p:cTn id="62" fill="hold">
                            <p:stCondLst>
                              <p:cond delay="3500"/>
                            </p:stCondLst>
                            <p:childTnLst>
                              <p:par>
                                <p:cTn id="63" presetID="6" presetClass="emph" presetSubtype="0" fill="hold" grpId="1" nodeType="afterEffect">
                                  <p:stCondLst>
                                    <p:cond delay="700"/>
                                  </p:stCondLst>
                                  <p:childTnLst>
                                    <p:animScale>
                                      <p:cBhvr>
                                        <p:cTn id="64" dur="2000" fill="hold"/>
                                        <p:tgtEl>
                                          <p:spTgt spid="25"/>
                                        </p:tgtEl>
                                      </p:cBhvr>
                                      <p:by x="150000" y="150000"/>
                                    </p:animScale>
                                  </p:childTnLst>
                                </p:cTn>
                              </p:par>
                              <p:par>
                                <p:cTn id="65" presetID="1" presetClass="exit" presetSubtype="0" fill="hold" grpId="2" nodeType="withEffect">
                                  <p:stCondLst>
                                    <p:cond delay="270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xit" presetSubtype="0" fill="hold" grpId="2" nodeType="withEffect">
                                  <p:stCondLst>
                                    <p:cond delay="270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grpId="2" nodeType="click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fill="hold" nodeType="withEffect">
                                  <p:stCondLst>
                                    <p:cond delay="0"/>
                                  </p:stCondLst>
                                  <p:childTnLst>
                                    <p:animRot by="120000">
                                      <p:cBhvr>
                                        <p:cTn id="78" dur="200" fill="hold">
                                          <p:stCondLst>
                                            <p:cond delay="0"/>
                                          </p:stCondLst>
                                        </p:cTn>
                                        <p:tgtEl>
                                          <p:spTgt spid="12"/>
                                        </p:tgtEl>
                                        <p:attrNameLst>
                                          <p:attrName>r</p:attrName>
                                        </p:attrNameLst>
                                      </p:cBhvr>
                                    </p:animRot>
                                    <p:animRot by="-240000">
                                      <p:cBhvr>
                                        <p:cTn id="79" dur="400" fill="hold">
                                          <p:stCondLst>
                                            <p:cond delay="400"/>
                                          </p:stCondLst>
                                        </p:cTn>
                                        <p:tgtEl>
                                          <p:spTgt spid="12"/>
                                        </p:tgtEl>
                                        <p:attrNameLst>
                                          <p:attrName>r</p:attrName>
                                        </p:attrNameLst>
                                      </p:cBhvr>
                                    </p:animRot>
                                    <p:animRot by="240000">
                                      <p:cBhvr>
                                        <p:cTn id="80" dur="400" fill="hold">
                                          <p:stCondLst>
                                            <p:cond delay="800"/>
                                          </p:stCondLst>
                                        </p:cTn>
                                        <p:tgtEl>
                                          <p:spTgt spid="12"/>
                                        </p:tgtEl>
                                        <p:attrNameLst>
                                          <p:attrName>r</p:attrName>
                                        </p:attrNameLst>
                                      </p:cBhvr>
                                    </p:animRot>
                                    <p:animRot by="-240000">
                                      <p:cBhvr>
                                        <p:cTn id="81" dur="400" fill="hold">
                                          <p:stCondLst>
                                            <p:cond delay="1200"/>
                                          </p:stCondLst>
                                        </p:cTn>
                                        <p:tgtEl>
                                          <p:spTgt spid="12"/>
                                        </p:tgtEl>
                                        <p:attrNameLst>
                                          <p:attrName>r</p:attrName>
                                        </p:attrNameLst>
                                      </p:cBhvr>
                                    </p:animRot>
                                    <p:animRot by="120000">
                                      <p:cBhvr>
                                        <p:cTn id="82" dur="400" fill="hold">
                                          <p:stCondLst>
                                            <p:cond delay="1600"/>
                                          </p:stCondLst>
                                        </p:cTn>
                                        <p:tgtEl>
                                          <p:spTgt spid="12"/>
                                        </p:tgtEl>
                                        <p:attrNameLst>
                                          <p:attrName>r</p:attrName>
                                        </p:attrNameLst>
                                      </p:cBhvr>
                                    </p:animRot>
                                  </p:childTnLst>
                                </p:cTn>
                              </p:par>
                              <p:par>
                                <p:cTn id="83" presetID="32" presetClass="emph" presetSubtype="0" fill="hold" nodeType="withEffect">
                                  <p:stCondLst>
                                    <p:cond delay="0"/>
                                  </p:stCondLst>
                                  <p:childTnLst>
                                    <p:animRot by="120000">
                                      <p:cBhvr>
                                        <p:cTn id="84" dur="200" fill="hold">
                                          <p:stCondLst>
                                            <p:cond delay="0"/>
                                          </p:stCondLst>
                                        </p:cTn>
                                        <p:tgtEl>
                                          <p:spTgt spid="13"/>
                                        </p:tgtEl>
                                        <p:attrNameLst>
                                          <p:attrName>r</p:attrName>
                                        </p:attrNameLst>
                                      </p:cBhvr>
                                    </p:animRot>
                                    <p:animRot by="-240000">
                                      <p:cBhvr>
                                        <p:cTn id="85" dur="400" fill="hold">
                                          <p:stCondLst>
                                            <p:cond delay="400"/>
                                          </p:stCondLst>
                                        </p:cTn>
                                        <p:tgtEl>
                                          <p:spTgt spid="13"/>
                                        </p:tgtEl>
                                        <p:attrNameLst>
                                          <p:attrName>r</p:attrName>
                                        </p:attrNameLst>
                                      </p:cBhvr>
                                    </p:animRot>
                                    <p:animRot by="240000">
                                      <p:cBhvr>
                                        <p:cTn id="86" dur="400" fill="hold">
                                          <p:stCondLst>
                                            <p:cond delay="800"/>
                                          </p:stCondLst>
                                        </p:cTn>
                                        <p:tgtEl>
                                          <p:spTgt spid="13"/>
                                        </p:tgtEl>
                                        <p:attrNameLst>
                                          <p:attrName>r</p:attrName>
                                        </p:attrNameLst>
                                      </p:cBhvr>
                                    </p:animRot>
                                    <p:animRot by="-240000">
                                      <p:cBhvr>
                                        <p:cTn id="87" dur="400" fill="hold">
                                          <p:stCondLst>
                                            <p:cond delay="1200"/>
                                          </p:stCondLst>
                                        </p:cTn>
                                        <p:tgtEl>
                                          <p:spTgt spid="13"/>
                                        </p:tgtEl>
                                        <p:attrNameLst>
                                          <p:attrName>r</p:attrName>
                                        </p:attrNameLst>
                                      </p:cBhvr>
                                    </p:animRot>
                                    <p:animRot by="120000">
                                      <p:cBhvr>
                                        <p:cTn id="88" dur="400" fill="hold">
                                          <p:stCondLst>
                                            <p:cond delay="1600"/>
                                          </p:stCondLst>
                                        </p:cTn>
                                        <p:tgtEl>
                                          <p:spTgt spid="13"/>
                                        </p:tgtEl>
                                        <p:attrNameLst>
                                          <p:attrName>r</p:attrName>
                                        </p:attrNameLst>
                                      </p:cBhvr>
                                    </p:animRot>
                                  </p:childTnLst>
                                </p:cTn>
                              </p:par>
                              <p:par>
                                <p:cTn id="89" presetID="32" presetClass="emph" presetSubtype="0" fill="hold" grpId="2" nodeType="withEffect">
                                  <p:stCondLst>
                                    <p:cond delay="0"/>
                                  </p:stCondLst>
                                  <p:childTnLst>
                                    <p:animRot by="120000">
                                      <p:cBhvr>
                                        <p:cTn id="90" dur="200" fill="hold">
                                          <p:stCondLst>
                                            <p:cond delay="0"/>
                                          </p:stCondLst>
                                        </p:cTn>
                                        <p:tgtEl>
                                          <p:spTgt spid="15"/>
                                        </p:tgtEl>
                                        <p:attrNameLst>
                                          <p:attrName>r</p:attrName>
                                        </p:attrNameLst>
                                      </p:cBhvr>
                                    </p:animRot>
                                    <p:animRot by="-240000">
                                      <p:cBhvr>
                                        <p:cTn id="91" dur="400" fill="hold">
                                          <p:stCondLst>
                                            <p:cond delay="400"/>
                                          </p:stCondLst>
                                        </p:cTn>
                                        <p:tgtEl>
                                          <p:spTgt spid="15"/>
                                        </p:tgtEl>
                                        <p:attrNameLst>
                                          <p:attrName>r</p:attrName>
                                        </p:attrNameLst>
                                      </p:cBhvr>
                                    </p:animRot>
                                    <p:animRot by="240000">
                                      <p:cBhvr>
                                        <p:cTn id="92" dur="400" fill="hold">
                                          <p:stCondLst>
                                            <p:cond delay="800"/>
                                          </p:stCondLst>
                                        </p:cTn>
                                        <p:tgtEl>
                                          <p:spTgt spid="15"/>
                                        </p:tgtEl>
                                        <p:attrNameLst>
                                          <p:attrName>r</p:attrName>
                                        </p:attrNameLst>
                                      </p:cBhvr>
                                    </p:animRot>
                                    <p:animRot by="-240000">
                                      <p:cBhvr>
                                        <p:cTn id="93" dur="400" fill="hold">
                                          <p:stCondLst>
                                            <p:cond delay="1200"/>
                                          </p:stCondLst>
                                        </p:cTn>
                                        <p:tgtEl>
                                          <p:spTgt spid="15"/>
                                        </p:tgtEl>
                                        <p:attrNameLst>
                                          <p:attrName>r</p:attrName>
                                        </p:attrNameLst>
                                      </p:cBhvr>
                                    </p:animRot>
                                    <p:animRot by="120000">
                                      <p:cBhvr>
                                        <p:cTn id="94" dur="400" fill="hold">
                                          <p:stCondLst>
                                            <p:cond delay="16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200" fill="hold">
                                          <p:stCondLst>
                                            <p:cond delay="0"/>
                                          </p:stCondLst>
                                        </p:cTn>
                                        <p:tgtEl>
                                          <p:spTgt spid="16"/>
                                        </p:tgtEl>
                                        <p:attrNameLst>
                                          <p:attrName>r</p:attrName>
                                        </p:attrNameLst>
                                      </p:cBhvr>
                                    </p:animRot>
                                    <p:animRot by="-240000">
                                      <p:cBhvr>
                                        <p:cTn id="97" dur="400" fill="hold">
                                          <p:stCondLst>
                                            <p:cond delay="400"/>
                                          </p:stCondLst>
                                        </p:cTn>
                                        <p:tgtEl>
                                          <p:spTgt spid="16"/>
                                        </p:tgtEl>
                                        <p:attrNameLst>
                                          <p:attrName>r</p:attrName>
                                        </p:attrNameLst>
                                      </p:cBhvr>
                                    </p:animRot>
                                    <p:animRot by="240000">
                                      <p:cBhvr>
                                        <p:cTn id="98" dur="400" fill="hold">
                                          <p:stCondLst>
                                            <p:cond delay="800"/>
                                          </p:stCondLst>
                                        </p:cTn>
                                        <p:tgtEl>
                                          <p:spTgt spid="16"/>
                                        </p:tgtEl>
                                        <p:attrNameLst>
                                          <p:attrName>r</p:attrName>
                                        </p:attrNameLst>
                                      </p:cBhvr>
                                    </p:animRot>
                                    <p:animRot by="-240000">
                                      <p:cBhvr>
                                        <p:cTn id="99" dur="400" fill="hold">
                                          <p:stCondLst>
                                            <p:cond delay="1200"/>
                                          </p:stCondLst>
                                        </p:cTn>
                                        <p:tgtEl>
                                          <p:spTgt spid="16"/>
                                        </p:tgtEl>
                                        <p:attrNameLst>
                                          <p:attrName>r</p:attrName>
                                        </p:attrNameLst>
                                      </p:cBhvr>
                                    </p:animRot>
                                    <p:animRot by="120000">
                                      <p:cBhvr>
                                        <p:cTn id="100" dur="400" fill="hold">
                                          <p:stCondLst>
                                            <p:cond delay="1600"/>
                                          </p:stCondLst>
                                        </p:cTn>
                                        <p:tgtEl>
                                          <p:spTgt spid="16"/>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2"/>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3"/>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16"/>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17"/>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8"/>
                                        </p:tgtEl>
                                        <p:attrNameLst>
                                          <p:attrName>style.visibility</p:attrName>
                                        </p:attrNameLst>
                                      </p:cBhvr>
                                      <p:to>
                                        <p:strVal val="hidden"/>
                                      </p:to>
                                    </p:set>
                                  </p:childTnLst>
                                </p:cTn>
                              </p:par>
                              <p:par>
                                <p:cTn id="129" presetID="1" presetClass="entr" presetSubtype="0" fill="hold" nodeType="withEffect">
                                  <p:stCondLst>
                                    <p:cond delay="0"/>
                                  </p:stCondLst>
                                  <p:childTnLst>
                                    <p:set>
                                      <p:cBhvr>
                                        <p:cTn id="1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10" grpId="0" animBg="1"/>
      <p:bldP spid="10" grpId="1" animBg="1"/>
      <p:bldP spid="10" grpId="2" animBg="1"/>
      <p:bldP spid="15" grpId="0"/>
      <p:bldP spid="15" grpId="1"/>
      <p:bldP spid="15" grpId="2"/>
      <p:bldP spid="16" grpId="0"/>
      <p:bldP spid="16" grpId="1"/>
      <p:bldP spid="16" grpId="2"/>
      <p:bldP spid="17" grpId="0" animBg="1"/>
      <p:bldP spid="17" grpId="1" animBg="1"/>
      <p:bldP spid="19" grpId="0" animBg="1"/>
      <p:bldP spid="19" grpId="1" animBg="1"/>
      <p:bldP spid="22" grpId="0" animBg="1"/>
      <p:bldP spid="22" grpId="1" animBg="1"/>
      <p:bldP spid="22" grpId="2" animBg="1"/>
      <p:bldP spid="25" grpId="0" animBg="1"/>
      <p:bldP spid="25" grpId="1" animBg="1"/>
      <p:bldP spid="25"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0B2E1-257C-403C-BB0E-547264A23C75}"/>
              </a:ext>
            </a:extLst>
          </p:cNvPr>
          <p:cNvSpPr>
            <a:spLocks noGrp="1"/>
          </p:cNvSpPr>
          <p:nvPr>
            <p:ph idx="1"/>
          </p:nvPr>
        </p:nvSpPr>
        <p:spPr/>
        <p:txBody>
          <a:bodyPr/>
          <a:lstStyle/>
          <a:p>
            <a:r>
              <a:rPr lang="en-US" b="1" dirty="0"/>
              <a:t>Learnability</a:t>
            </a:r>
            <a:r>
              <a:rPr lang="en-US" dirty="0"/>
              <a:t>: Our deep neural network can learn the virtual environment</a:t>
            </a:r>
          </a:p>
          <a:p>
            <a:r>
              <a:rPr lang="en-US" b="1" dirty="0"/>
              <a:t>Good reliability</a:t>
            </a:r>
            <a:r>
              <a:rPr lang="en-US" dirty="0"/>
              <a:t>: Low errors</a:t>
            </a:r>
          </a:p>
          <a:p>
            <a:r>
              <a:rPr lang="en-US" b="1" dirty="0"/>
              <a:t>High efficiency</a:t>
            </a:r>
            <a:r>
              <a:rPr lang="en-US" dirty="0"/>
              <a:t>: At least two node units are needed to judge locations in the virtual environment</a:t>
            </a:r>
          </a:p>
          <a:p>
            <a:r>
              <a:rPr lang="en-US" dirty="0"/>
              <a:t>Border cells -  key role in modulating and integrating the essential information to other spatial and directional cells?</a:t>
            </a:r>
            <a:endParaRPr lang="en-MY" dirty="0"/>
          </a:p>
        </p:txBody>
      </p:sp>
      <p:sp>
        <p:nvSpPr>
          <p:cNvPr id="3" name="Title 2">
            <a:extLst>
              <a:ext uri="{FF2B5EF4-FFF2-40B4-BE49-F238E27FC236}">
                <a16:creationId xmlns:a16="http://schemas.microsoft.com/office/drawing/2014/main" id="{4B90F99E-75AE-4335-B698-CC41B186EA77}"/>
              </a:ext>
            </a:extLst>
          </p:cNvPr>
          <p:cNvSpPr>
            <a:spLocks noGrp="1"/>
          </p:cNvSpPr>
          <p:nvPr>
            <p:ph type="title"/>
          </p:nvPr>
        </p:nvSpPr>
        <p:spPr>
          <a:xfrm>
            <a:off x="314320" y="205979"/>
            <a:ext cx="8515360" cy="1200329"/>
          </a:xfrm>
        </p:spPr>
        <p:txBody>
          <a:bodyPr/>
          <a:lstStyle/>
          <a:p>
            <a:r>
              <a:rPr lang="en-US" dirty="0"/>
              <a:t>Discussion: Our Model &amp; Suggestions</a:t>
            </a:r>
            <a:endParaRPr lang="en-MY" dirty="0"/>
          </a:p>
        </p:txBody>
      </p:sp>
      <p:pic>
        <p:nvPicPr>
          <p:cNvPr id="1026" name="Picture 2" descr="Need Help Designing A Staircase? Check Out Our Staircase Design ...">
            <a:extLst>
              <a:ext uri="{FF2B5EF4-FFF2-40B4-BE49-F238E27FC236}">
                <a16:creationId xmlns:a16="http://schemas.microsoft.com/office/drawing/2014/main" id="{36F3681B-9FFE-48D3-9C49-CEAE04029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454" y="3716630"/>
            <a:ext cx="2086996" cy="1173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61BAE0-3859-42AD-A547-9CB29B89C1E4}"/>
              </a:ext>
            </a:extLst>
          </p:cNvPr>
          <p:cNvSpPr/>
          <p:nvPr/>
        </p:nvSpPr>
        <p:spPr>
          <a:xfrm>
            <a:off x="1659205" y="3612845"/>
            <a:ext cx="4615746" cy="461665"/>
          </a:xfrm>
          <a:prstGeom prst="rect">
            <a:avLst/>
          </a:prstGeom>
          <a:noFill/>
        </p:spPr>
        <p:txBody>
          <a:bodyPr wrap="squar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Border = Edge, Adjoin</a:t>
            </a:r>
          </a:p>
        </p:txBody>
      </p:sp>
      <p:sp>
        <p:nvSpPr>
          <p:cNvPr id="5" name="Rectangle 4">
            <a:extLst>
              <a:ext uri="{FF2B5EF4-FFF2-40B4-BE49-F238E27FC236}">
                <a16:creationId xmlns:a16="http://schemas.microsoft.com/office/drawing/2014/main" id="{EC17A33C-C76C-4F3A-9606-A37FFAD7D4B2}"/>
              </a:ext>
            </a:extLst>
          </p:cNvPr>
          <p:cNvSpPr/>
          <p:nvPr/>
        </p:nvSpPr>
        <p:spPr>
          <a:xfrm>
            <a:off x="1867368" y="3919423"/>
            <a:ext cx="4199419" cy="830997"/>
          </a:xfrm>
          <a:prstGeom prst="rect">
            <a:avLst/>
          </a:prstGeom>
          <a:noFill/>
        </p:spPr>
        <p:txBody>
          <a:bodyPr wrap="non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Differentiate &amp; match objects;</a:t>
            </a:r>
          </a:p>
          <a:p>
            <a:pPr algn="ctr"/>
            <a:r>
              <a:rPr lang="en-US" sz="2400" dirty="0">
                <a:ln w="0"/>
                <a:solidFill>
                  <a:schemeClr val="accent1"/>
                </a:solidFill>
                <a:effectLst>
                  <a:outerShdw blurRad="38100" dist="25400" dir="5400000" algn="ctr" rotWithShape="0">
                    <a:srgbClr val="6E747A">
                      <a:alpha val="43000"/>
                    </a:srgbClr>
                  </a:outerShdw>
                </a:effectLst>
              </a:rPr>
              <a:t>prevent slipping in robots</a:t>
            </a:r>
          </a:p>
        </p:txBody>
      </p:sp>
      <p:sp>
        <p:nvSpPr>
          <p:cNvPr id="6" name="Rectangle 5">
            <a:extLst>
              <a:ext uri="{FF2B5EF4-FFF2-40B4-BE49-F238E27FC236}">
                <a16:creationId xmlns:a16="http://schemas.microsoft.com/office/drawing/2014/main" id="{F3F67F1E-C475-48E4-B373-819F981B87A7}"/>
              </a:ext>
            </a:extLst>
          </p:cNvPr>
          <p:cNvSpPr/>
          <p:nvPr/>
        </p:nvSpPr>
        <p:spPr>
          <a:xfrm>
            <a:off x="0" y="4687851"/>
            <a:ext cx="9236824" cy="461665"/>
          </a:xfrm>
          <a:prstGeom prst="rect">
            <a:avLst/>
          </a:prstGeom>
          <a:noFill/>
        </p:spPr>
        <p:txBody>
          <a:bodyPr wrap="none" lIns="91440" tIns="45720" rIns="91440" bIns="45720">
            <a:spAutoFit/>
          </a:bodyPr>
          <a:lstStyle/>
          <a:p>
            <a:r>
              <a:rPr lang="en-US" sz="1200" b="1" cap="none" spc="50" dirty="0">
                <a:ln w="0"/>
                <a:solidFill>
                  <a:schemeClr val="bg2"/>
                </a:solidFill>
                <a:effectLst>
                  <a:innerShdw blurRad="63500" dist="50800" dir="13500000">
                    <a:srgbClr val="000000">
                      <a:alpha val="50000"/>
                    </a:srgbClr>
                  </a:innerShdw>
                </a:effectLst>
              </a:rPr>
              <a:t>Personal Suggestion [‘Outside In and then together They Link’]:</a:t>
            </a:r>
          </a:p>
          <a:p>
            <a:pPr algn="ctr"/>
            <a:r>
              <a:rPr lang="en-US" sz="1200" b="1" cap="none" spc="50" dirty="0">
                <a:ln w="0"/>
                <a:solidFill>
                  <a:schemeClr val="bg2"/>
                </a:solidFill>
                <a:effectLst>
                  <a:innerShdw blurRad="63500" dist="50800" dir="13500000">
                    <a:srgbClr val="000000">
                      <a:alpha val="50000"/>
                    </a:srgbClr>
                  </a:innerShdw>
                </a:effectLst>
              </a:rPr>
              <a:t>Corner / Border (Outline) &gt; Points Connection (features &amp; object recognition) &gt; Judgement of Positions (Mapping)</a:t>
            </a:r>
          </a:p>
        </p:txBody>
      </p:sp>
    </p:spTree>
    <p:extLst>
      <p:ext uri="{BB962C8B-B14F-4D97-AF65-F5344CB8AC3E}">
        <p14:creationId xmlns:p14="http://schemas.microsoft.com/office/powerpoint/2010/main" val="10466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0F99E-75AE-4335-B698-CC41B186EA77}"/>
              </a:ext>
            </a:extLst>
          </p:cNvPr>
          <p:cNvSpPr>
            <a:spLocks noGrp="1"/>
          </p:cNvSpPr>
          <p:nvPr>
            <p:ph type="title"/>
          </p:nvPr>
        </p:nvSpPr>
        <p:spPr/>
        <p:txBody>
          <a:bodyPr/>
          <a:lstStyle/>
          <a:p>
            <a:r>
              <a:rPr lang="en-US" dirty="0"/>
              <a:t>Discussion: Comparisons</a:t>
            </a:r>
            <a:endParaRPr lang="en-MY" dirty="0"/>
          </a:p>
        </p:txBody>
      </p:sp>
      <p:graphicFrame>
        <p:nvGraphicFramePr>
          <p:cNvPr id="4" name="Table 4">
            <a:extLst>
              <a:ext uri="{FF2B5EF4-FFF2-40B4-BE49-F238E27FC236}">
                <a16:creationId xmlns:a16="http://schemas.microsoft.com/office/drawing/2014/main" id="{01C7CBC2-1E86-4733-B040-F66A6D081E59}"/>
              </a:ext>
            </a:extLst>
          </p:cNvPr>
          <p:cNvGraphicFramePr>
            <a:graphicFrameLocks noGrp="1"/>
          </p:cNvGraphicFramePr>
          <p:nvPr>
            <p:extLst>
              <p:ext uri="{D42A27DB-BD31-4B8C-83A1-F6EECF244321}">
                <p14:modId xmlns:p14="http://schemas.microsoft.com/office/powerpoint/2010/main" val="3242858433"/>
              </p:ext>
            </p:extLst>
          </p:nvPr>
        </p:nvGraphicFramePr>
        <p:xfrm>
          <a:off x="465221" y="886733"/>
          <a:ext cx="7728284" cy="4120008"/>
        </p:xfrm>
        <a:graphic>
          <a:graphicData uri="http://schemas.openxmlformats.org/drawingml/2006/table">
            <a:tbl>
              <a:tblPr firstRow="1" bandRow="1">
                <a:tableStyleId>{284E427A-3D55-4303-BF80-6455036E1DE7}</a:tableStyleId>
              </a:tblPr>
              <a:tblGrid>
                <a:gridCol w="3864142">
                  <a:extLst>
                    <a:ext uri="{9D8B030D-6E8A-4147-A177-3AD203B41FA5}">
                      <a16:colId xmlns:a16="http://schemas.microsoft.com/office/drawing/2014/main" val="3717002746"/>
                    </a:ext>
                  </a:extLst>
                </a:gridCol>
                <a:gridCol w="3864142">
                  <a:extLst>
                    <a:ext uri="{9D8B030D-6E8A-4147-A177-3AD203B41FA5}">
                      <a16:colId xmlns:a16="http://schemas.microsoft.com/office/drawing/2014/main" val="2071014877"/>
                    </a:ext>
                  </a:extLst>
                </a:gridCol>
              </a:tblGrid>
              <a:tr h="340488">
                <a:tc>
                  <a:txBody>
                    <a:bodyPr/>
                    <a:lstStyle/>
                    <a:p>
                      <a:pPr algn="ctr"/>
                      <a:r>
                        <a:rPr lang="en-MY" sz="1400" dirty="0"/>
                        <a:t>Biological Settings</a:t>
                      </a:r>
                    </a:p>
                  </a:txBody>
                  <a:tcPr/>
                </a:tc>
                <a:tc>
                  <a:txBody>
                    <a:bodyPr/>
                    <a:lstStyle/>
                    <a:p>
                      <a:pPr algn="ctr"/>
                      <a:r>
                        <a:rPr lang="en-MY" sz="1400" dirty="0"/>
                        <a:t>CNNs</a:t>
                      </a:r>
                    </a:p>
                  </a:txBody>
                  <a:tcPr/>
                </a:tc>
                <a:extLst>
                  <a:ext uri="{0D108BD9-81ED-4DB2-BD59-A6C34878D82A}">
                    <a16:rowId xmlns:a16="http://schemas.microsoft.com/office/drawing/2014/main" val="3153987549"/>
                  </a:ext>
                </a:extLst>
              </a:tr>
              <a:tr h="506348">
                <a:tc>
                  <a:txBody>
                    <a:bodyPr/>
                    <a:lstStyle/>
                    <a:p>
                      <a:r>
                        <a:rPr lang="en-MY" sz="1400" b="1" dirty="0"/>
                        <a:t>Higher levels of complexity</a:t>
                      </a:r>
                      <a:r>
                        <a:rPr lang="en-MY" sz="1400" dirty="0"/>
                        <a:t>:</a:t>
                      </a:r>
                    </a:p>
                    <a:p>
                      <a:r>
                        <a:rPr lang="en-MY" sz="1400" dirty="0"/>
                        <a:t>- Highly specialised visual cells (Rods – achromatic, cones – chromatics; parvocellular – </a:t>
                      </a:r>
                      <a:r>
                        <a:rPr lang="en-MY" sz="1400" dirty="0" err="1"/>
                        <a:t>color</a:t>
                      </a:r>
                      <a:r>
                        <a:rPr lang="en-MY" sz="1400" dirty="0"/>
                        <a:t> contrast, spatial frequency; magnocellular – luminance contrast, temporal frequency; koniocellular – </a:t>
                      </a:r>
                      <a:r>
                        <a:rPr lang="en-MY" sz="1400" dirty="0" err="1"/>
                        <a:t>color</a:t>
                      </a:r>
                      <a:r>
                        <a:rPr lang="en-MY" sz="1400" dirty="0"/>
                        <a:t> selectivity and analysis; orientation selectivity: simple &amp; complex cells; direction selectivity)</a:t>
                      </a:r>
                    </a:p>
                  </a:txBody>
                  <a:tcPr/>
                </a:tc>
                <a:tc>
                  <a:txBody>
                    <a:bodyPr/>
                    <a:lstStyle/>
                    <a:p>
                      <a:r>
                        <a:rPr lang="en-MY" sz="1400" b="1" dirty="0"/>
                        <a:t>Interpretability over complexity</a:t>
                      </a:r>
                      <a:r>
                        <a:rPr lang="en-MY" sz="1400" dirty="0"/>
                        <a:t>:</a:t>
                      </a:r>
                    </a:p>
                    <a:p>
                      <a:pPr marL="285750" indent="-285750">
                        <a:buFontTx/>
                        <a:buChar char="-"/>
                      </a:pPr>
                      <a:r>
                        <a:rPr lang="en-US" sz="1400" dirty="0"/>
                        <a:t>Have no different units to process black and white colors differently during visual perception</a:t>
                      </a:r>
                    </a:p>
                    <a:p>
                      <a:pPr marL="285750" indent="-285750">
                        <a:buFontTx/>
                        <a:buChar char="-"/>
                      </a:pPr>
                      <a:r>
                        <a:rPr lang="en-US" sz="1400" dirty="0"/>
                        <a:t>Allow control of information such as the connectivity and activation of each node/layers, while also allowing one to perturb the units more easily and precisely</a:t>
                      </a:r>
                      <a:endParaRPr lang="en-MY" sz="1400" dirty="0"/>
                    </a:p>
                  </a:txBody>
                  <a:tcPr/>
                </a:tc>
                <a:extLst>
                  <a:ext uri="{0D108BD9-81ED-4DB2-BD59-A6C34878D82A}">
                    <a16:rowId xmlns:a16="http://schemas.microsoft.com/office/drawing/2014/main" val="819800727"/>
                  </a:ext>
                </a:extLst>
              </a:tr>
              <a:tr h="506348">
                <a:tc>
                  <a:txBody>
                    <a:bodyPr/>
                    <a:lstStyle/>
                    <a:p>
                      <a:r>
                        <a:rPr lang="en-MY" sz="1400" b="1" dirty="0"/>
                        <a:t>Saltatory propagation</a:t>
                      </a:r>
                      <a:r>
                        <a:rPr lang="en-MY" sz="1400" dirty="0"/>
                        <a:t>:</a:t>
                      </a:r>
                    </a:p>
                    <a:p>
                      <a:pPr marL="285750" indent="-285750">
                        <a:buFontTx/>
                        <a:buChar char="-"/>
                      </a:pPr>
                      <a:r>
                        <a:rPr lang="en-MY" sz="1400" dirty="0"/>
                        <a:t>Unidirectional action potentials</a:t>
                      </a:r>
                    </a:p>
                    <a:p>
                      <a:pPr marL="285750" indent="-285750">
                        <a:buFontTx/>
                        <a:buChar char="-"/>
                      </a:pPr>
                      <a:r>
                        <a:rPr lang="en-MY" sz="1400" dirty="0"/>
                        <a:t>Neurons are supplemented by glial cells</a:t>
                      </a:r>
                    </a:p>
                  </a:txBody>
                  <a:tcPr/>
                </a:tc>
                <a:tc>
                  <a:txBody>
                    <a:bodyPr/>
                    <a:lstStyle/>
                    <a:p>
                      <a:r>
                        <a:rPr lang="en-MY" sz="1400" b="1" dirty="0"/>
                        <a:t>Feedforward and backpropagation</a:t>
                      </a:r>
                      <a:r>
                        <a:rPr lang="en-MY" sz="1400" dirty="0"/>
                        <a:t>:</a:t>
                      </a:r>
                    </a:p>
                    <a:p>
                      <a:r>
                        <a:rPr lang="en-MY" sz="1400" dirty="0"/>
                        <a:t>- Bidirectional</a:t>
                      </a:r>
                    </a:p>
                  </a:txBody>
                  <a:tcPr/>
                </a:tc>
                <a:extLst>
                  <a:ext uri="{0D108BD9-81ED-4DB2-BD59-A6C34878D82A}">
                    <a16:rowId xmlns:a16="http://schemas.microsoft.com/office/drawing/2014/main" val="2341626096"/>
                  </a:ext>
                </a:extLst>
              </a:tr>
              <a:tr h="506348">
                <a:tc>
                  <a:txBody>
                    <a:bodyPr/>
                    <a:lstStyle/>
                    <a:p>
                      <a:pPr marL="0" indent="0">
                        <a:buFontTx/>
                        <a:buNone/>
                      </a:pPr>
                      <a:r>
                        <a:rPr lang="en-MY" sz="1400" dirty="0"/>
                        <a:t>- Efficient in both power, elasticity and memory</a:t>
                      </a:r>
                    </a:p>
                  </a:txBody>
                  <a:tcPr/>
                </a:tc>
                <a:tc>
                  <a:txBody>
                    <a:bodyPr/>
                    <a:lstStyle/>
                    <a:p>
                      <a:r>
                        <a:rPr lang="en-MY" sz="1400" dirty="0"/>
                        <a:t>- </a:t>
                      </a:r>
                      <a:r>
                        <a:rPr lang="en-US" sz="1400" dirty="0"/>
                        <a:t>Limited by the hardware capacity, resource availability, and computational expense for large-scale analysis</a:t>
                      </a:r>
                      <a:endParaRPr lang="en-MY" sz="1400" dirty="0"/>
                    </a:p>
                  </a:txBody>
                  <a:tcPr/>
                </a:tc>
                <a:extLst>
                  <a:ext uri="{0D108BD9-81ED-4DB2-BD59-A6C34878D82A}">
                    <a16:rowId xmlns:a16="http://schemas.microsoft.com/office/drawing/2014/main" val="2212677186"/>
                  </a:ext>
                </a:extLst>
              </a:tr>
              <a:tr h="506348">
                <a:tc gridSpan="2">
                  <a:txBody>
                    <a:bodyPr/>
                    <a:lstStyle/>
                    <a:p>
                      <a:pPr marL="0" indent="0">
                        <a:buFontTx/>
                        <a:buNone/>
                      </a:pPr>
                      <a:r>
                        <a:rPr lang="en-MY" sz="1400" dirty="0"/>
                        <a:t>Both of them are not completely understood in terms of internal computation processes (e.g. What makes the computer know 4 – 2 = 2?)</a:t>
                      </a:r>
                    </a:p>
                  </a:txBody>
                  <a:tcPr/>
                </a:tc>
                <a:tc hMerge="1">
                  <a:txBody>
                    <a:bodyPr/>
                    <a:lstStyle/>
                    <a:p>
                      <a:endParaRPr lang="en-MY" sz="1400" dirty="0"/>
                    </a:p>
                  </a:txBody>
                  <a:tcPr/>
                </a:tc>
                <a:extLst>
                  <a:ext uri="{0D108BD9-81ED-4DB2-BD59-A6C34878D82A}">
                    <a16:rowId xmlns:a16="http://schemas.microsoft.com/office/drawing/2014/main" val="3948003667"/>
                  </a:ext>
                </a:extLst>
              </a:tr>
            </a:tbl>
          </a:graphicData>
        </a:graphic>
      </p:graphicFrame>
      <p:sp>
        <p:nvSpPr>
          <p:cNvPr id="6" name="Arrow: Down 5">
            <a:extLst>
              <a:ext uri="{FF2B5EF4-FFF2-40B4-BE49-F238E27FC236}">
                <a16:creationId xmlns:a16="http://schemas.microsoft.com/office/drawing/2014/main" id="{1EB7F34C-F598-4DDA-96D1-C4B7B33BFD63}"/>
              </a:ext>
            </a:extLst>
          </p:cNvPr>
          <p:cNvSpPr/>
          <p:nvPr/>
        </p:nvSpPr>
        <p:spPr>
          <a:xfrm rot="16200000">
            <a:off x="157910" y="1155032"/>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9" name="Arrow: Down 8">
            <a:extLst>
              <a:ext uri="{FF2B5EF4-FFF2-40B4-BE49-F238E27FC236}">
                <a16:creationId xmlns:a16="http://schemas.microsoft.com/office/drawing/2014/main" id="{A9E8F12C-FADD-4913-910D-684C2B4F87DF}"/>
              </a:ext>
            </a:extLst>
          </p:cNvPr>
          <p:cNvSpPr/>
          <p:nvPr/>
        </p:nvSpPr>
        <p:spPr>
          <a:xfrm rot="16200000">
            <a:off x="4009512" y="1155031"/>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10" name="Arrow: Down 9">
            <a:extLst>
              <a:ext uri="{FF2B5EF4-FFF2-40B4-BE49-F238E27FC236}">
                <a16:creationId xmlns:a16="http://schemas.microsoft.com/office/drawing/2014/main" id="{14F8CA30-E174-4374-8A19-F863146328C3}"/>
              </a:ext>
            </a:extLst>
          </p:cNvPr>
          <p:cNvSpPr/>
          <p:nvPr/>
        </p:nvSpPr>
        <p:spPr>
          <a:xfrm rot="16200000">
            <a:off x="157911" y="2998666"/>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11" name="Arrow: Down 10">
            <a:extLst>
              <a:ext uri="{FF2B5EF4-FFF2-40B4-BE49-F238E27FC236}">
                <a16:creationId xmlns:a16="http://schemas.microsoft.com/office/drawing/2014/main" id="{758E9910-D92A-45A6-AFDD-0D9D26C6CD49}"/>
              </a:ext>
            </a:extLst>
          </p:cNvPr>
          <p:cNvSpPr/>
          <p:nvPr/>
        </p:nvSpPr>
        <p:spPr>
          <a:xfrm rot="16200000">
            <a:off x="4011011" y="2909644"/>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12" name="Arrow: Down 11">
            <a:extLst>
              <a:ext uri="{FF2B5EF4-FFF2-40B4-BE49-F238E27FC236}">
                <a16:creationId xmlns:a16="http://schemas.microsoft.com/office/drawing/2014/main" id="{01F695D7-F65A-449F-B1C7-3DDC79CED639}"/>
              </a:ext>
            </a:extLst>
          </p:cNvPr>
          <p:cNvSpPr/>
          <p:nvPr/>
        </p:nvSpPr>
        <p:spPr>
          <a:xfrm rot="16200000">
            <a:off x="161655" y="3695501"/>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13" name="Arrow: Down 12">
            <a:extLst>
              <a:ext uri="{FF2B5EF4-FFF2-40B4-BE49-F238E27FC236}">
                <a16:creationId xmlns:a16="http://schemas.microsoft.com/office/drawing/2014/main" id="{6F87ECAF-E479-4E52-81BC-0B90AD42BBD8}"/>
              </a:ext>
            </a:extLst>
          </p:cNvPr>
          <p:cNvSpPr/>
          <p:nvPr/>
        </p:nvSpPr>
        <p:spPr>
          <a:xfrm rot="16200000">
            <a:off x="4009512" y="3695502"/>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
        <p:nvSpPr>
          <p:cNvPr id="14" name="Arrow: Down 13">
            <a:extLst>
              <a:ext uri="{FF2B5EF4-FFF2-40B4-BE49-F238E27FC236}">
                <a16:creationId xmlns:a16="http://schemas.microsoft.com/office/drawing/2014/main" id="{4A94E0EF-326E-4857-8406-8A438BE7379A}"/>
              </a:ext>
            </a:extLst>
          </p:cNvPr>
          <p:cNvSpPr/>
          <p:nvPr/>
        </p:nvSpPr>
        <p:spPr>
          <a:xfrm rot="16200000">
            <a:off x="157911" y="4425623"/>
            <a:ext cx="312821" cy="433136"/>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MY" b="1" dirty="0"/>
          </a:p>
        </p:txBody>
      </p:sp>
    </p:spTree>
    <p:extLst>
      <p:ext uri="{BB962C8B-B14F-4D97-AF65-F5344CB8AC3E}">
        <p14:creationId xmlns:p14="http://schemas.microsoft.com/office/powerpoint/2010/main" val="54378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77F43-ECFC-46BC-8F59-E953E01A4E66}"/>
              </a:ext>
            </a:extLst>
          </p:cNvPr>
          <p:cNvPicPr>
            <a:picLocks noChangeAspect="1"/>
          </p:cNvPicPr>
          <p:nvPr/>
        </p:nvPicPr>
        <p:blipFill>
          <a:blip r:embed="rId2"/>
          <a:stretch>
            <a:fillRect/>
          </a:stretch>
        </p:blipFill>
        <p:spPr>
          <a:xfrm>
            <a:off x="0" y="1168977"/>
            <a:ext cx="9144000" cy="2805545"/>
          </a:xfrm>
          <a:prstGeom prst="rect">
            <a:avLst/>
          </a:prstGeom>
        </p:spPr>
      </p:pic>
    </p:spTree>
    <p:extLst>
      <p:ext uri="{BB962C8B-B14F-4D97-AF65-F5344CB8AC3E}">
        <p14:creationId xmlns:p14="http://schemas.microsoft.com/office/powerpoint/2010/main" val="3633968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82EC7F-66B2-4F15-83F5-8CD697207E3B}"/>
              </a:ext>
            </a:extLst>
          </p:cNvPr>
          <p:cNvSpPr>
            <a:spLocks noGrp="1"/>
          </p:cNvSpPr>
          <p:nvPr>
            <p:ph idx="1"/>
          </p:nvPr>
        </p:nvSpPr>
        <p:spPr/>
        <p:txBody>
          <a:bodyPr>
            <a:normAutofit lnSpcReduction="10000"/>
          </a:bodyPr>
          <a:lstStyle/>
          <a:p>
            <a:r>
              <a:rPr lang="en-MY" dirty="0"/>
              <a:t>Alternate angles &gt; </a:t>
            </a:r>
            <a:r>
              <a:rPr lang="en-US" dirty="0"/>
              <a:t>180° North/West vs. South/East</a:t>
            </a:r>
          </a:p>
          <a:p>
            <a:endParaRPr lang="en-US" sz="1000" dirty="0"/>
          </a:p>
          <a:p>
            <a:r>
              <a:rPr lang="en-US" dirty="0"/>
              <a:t>‘Lesioning’ some of the spatial inputs or altering the weights during model training</a:t>
            </a:r>
          </a:p>
          <a:p>
            <a:endParaRPr lang="en-US" sz="1000" dirty="0"/>
          </a:p>
          <a:p>
            <a:r>
              <a:rPr lang="en-US" dirty="0"/>
              <a:t>Test if data augmentation helps to improve the training</a:t>
            </a:r>
          </a:p>
          <a:p>
            <a:endParaRPr lang="en-US" sz="1000" dirty="0"/>
          </a:p>
          <a:p>
            <a:r>
              <a:rPr lang="en-US" dirty="0"/>
              <a:t>Test if the model can handle higher complexity of estimations such as including the angle as an output</a:t>
            </a:r>
          </a:p>
          <a:p>
            <a:r>
              <a:rPr lang="en-US" dirty="0"/>
              <a:t>(Playing with more variations of parameters such as different optimizers, activation and loss functions, etc.)</a:t>
            </a:r>
          </a:p>
        </p:txBody>
      </p:sp>
      <p:sp>
        <p:nvSpPr>
          <p:cNvPr id="3" name="Title 2">
            <a:extLst>
              <a:ext uri="{FF2B5EF4-FFF2-40B4-BE49-F238E27FC236}">
                <a16:creationId xmlns:a16="http://schemas.microsoft.com/office/drawing/2014/main" id="{E6870343-7FAD-4669-A661-D45F1D9B25B1}"/>
              </a:ext>
            </a:extLst>
          </p:cNvPr>
          <p:cNvSpPr>
            <a:spLocks noGrp="1"/>
          </p:cNvSpPr>
          <p:nvPr>
            <p:ph type="title"/>
          </p:nvPr>
        </p:nvSpPr>
        <p:spPr/>
        <p:txBody>
          <a:bodyPr/>
          <a:lstStyle/>
          <a:p>
            <a:r>
              <a:rPr lang="en-US" dirty="0"/>
              <a:t>Future Directions: Basics</a:t>
            </a:r>
            <a:endParaRPr lang="en-MY" dirty="0"/>
          </a:p>
        </p:txBody>
      </p:sp>
    </p:spTree>
    <p:extLst>
      <p:ext uri="{BB962C8B-B14F-4D97-AF65-F5344CB8AC3E}">
        <p14:creationId xmlns:p14="http://schemas.microsoft.com/office/powerpoint/2010/main" val="7850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82EC7F-66B2-4F15-83F5-8CD697207E3B}"/>
              </a:ext>
            </a:extLst>
          </p:cNvPr>
          <p:cNvSpPr>
            <a:spLocks noGrp="1"/>
          </p:cNvSpPr>
          <p:nvPr>
            <p:ph idx="1"/>
          </p:nvPr>
        </p:nvSpPr>
        <p:spPr/>
        <p:txBody>
          <a:bodyPr>
            <a:normAutofit lnSpcReduction="10000"/>
          </a:bodyPr>
          <a:lstStyle/>
          <a:p>
            <a:r>
              <a:rPr lang="en-US" dirty="0"/>
              <a:t>Alter the model architecture to decode on angle differences between separate snapshots</a:t>
            </a:r>
          </a:p>
          <a:p>
            <a:endParaRPr lang="en-US" dirty="0"/>
          </a:p>
          <a:p>
            <a:pPr marL="0" indent="0">
              <a:buNone/>
            </a:pPr>
            <a:endParaRPr lang="en-US" dirty="0"/>
          </a:p>
          <a:p>
            <a:pPr marL="0" indent="0">
              <a:buNone/>
            </a:pPr>
            <a:endParaRPr lang="en-US" dirty="0"/>
          </a:p>
          <a:p>
            <a:pPr marL="0" indent="0">
              <a:buNone/>
            </a:pPr>
            <a:endParaRPr lang="en-US" dirty="0"/>
          </a:p>
          <a:p>
            <a:endParaRPr lang="en-US" sz="1000" dirty="0"/>
          </a:p>
          <a:p>
            <a:r>
              <a:rPr lang="en-US" b="1" dirty="0"/>
              <a:t>Can we discover biologically plausible solutions via this model</a:t>
            </a:r>
            <a:r>
              <a:rPr lang="en-US" dirty="0"/>
              <a:t>? </a:t>
            </a:r>
            <a:r>
              <a:rPr lang="en-US" sz="1900" dirty="0">
                <a:solidFill>
                  <a:schemeClr val="tx2"/>
                </a:solidFill>
              </a:rPr>
              <a:t>(E.g. replacing outputs XY with place cell activations and angles with head-direction activation)</a:t>
            </a:r>
          </a:p>
          <a:p>
            <a:endParaRPr lang="en-US" dirty="0"/>
          </a:p>
        </p:txBody>
      </p:sp>
      <p:sp>
        <p:nvSpPr>
          <p:cNvPr id="3" name="Title 2">
            <a:extLst>
              <a:ext uri="{FF2B5EF4-FFF2-40B4-BE49-F238E27FC236}">
                <a16:creationId xmlns:a16="http://schemas.microsoft.com/office/drawing/2014/main" id="{E6870343-7FAD-4669-A661-D45F1D9B25B1}"/>
              </a:ext>
            </a:extLst>
          </p:cNvPr>
          <p:cNvSpPr>
            <a:spLocks noGrp="1"/>
          </p:cNvSpPr>
          <p:nvPr>
            <p:ph type="title"/>
          </p:nvPr>
        </p:nvSpPr>
        <p:spPr/>
        <p:txBody>
          <a:bodyPr/>
          <a:lstStyle/>
          <a:p>
            <a:r>
              <a:rPr lang="en-US" dirty="0"/>
              <a:t>Future Directions: Advanced</a:t>
            </a:r>
            <a:endParaRPr lang="en-MY" dirty="0"/>
          </a:p>
        </p:txBody>
      </p:sp>
      <p:pic>
        <p:nvPicPr>
          <p:cNvPr id="4" name="Picture 3">
            <a:extLst>
              <a:ext uri="{FF2B5EF4-FFF2-40B4-BE49-F238E27FC236}">
                <a16:creationId xmlns:a16="http://schemas.microsoft.com/office/drawing/2014/main" id="{25013622-BBB0-4E79-8D08-395E3A9913AA}"/>
              </a:ext>
            </a:extLst>
          </p:cNvPr>
          <p:cNvPicPr>
            <a:picLocks noChangeAspect="1"/>
          </p:cNvPicPr>
          <p:nvPr/>
        </p:nvPicPr>
        <p:blipFill>
          <a:blip r:embed="rId3"/>
          <a:stretch>
            <a:fillRect/>
          </a:stretch>
        </p:blipFill>
        <p:spPr>
          <a:xfrm>
            <a:off x="2688301" y="1766550"/>
            <a:ext cx="3481638" cy="1610399"/>
          </a:xfrm>
          <a:prstGeom prst="rect">
            <a:avLst/>
          </a:prstGeom>
        </p:spPr>
      </p:pic>
    </p:spTree>
    <p:extLst>
      <p:ext uri="{BB962C8B-B14F-4D97-AF65-F5344CB8AC3E}">
        <p14:creationId xmlns:p14="http://schemas.microsoft.com/office/powerpoint/2010/main" val="40022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ofessional Presentation Thank You, HD Png Download - kindpng">
            <a:extLst>
              <a:ext uri="{FF2B5EF4-FFF2-40B4-BE49-F238E27FC236}">
                <a16:creationId xmlns:a16="http://schemas.microsoft.com/office/drawing/2014/main" id="{6953B9C2-A80A-4442-92AC-3CAC1D7D9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665" y="3580935"/>
            <a:ext cx="1614487" cy="163876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2" name="Picture 8" descr="Vandana Jahanvi (vandana_mail90) on Pinterest">
            <a:extLst>
              <a:ext uri="{FF2B5EF4-FFF2-40B4-BE49-F238E27FC236}">
                <a16:creationId xmlns:a16="http://schemas.microsoft.com/office/drawing/2014/main" id="{08FFE404-E7F1-4353-8B46-86759C8745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36069" y="57517"/>
            <a:ext cx="1909762" cy="2938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7F07CA-9BF0-44E2-8C1C-691FCAE95D0E}"/>
              </a:ext>
            </a:extLst>
          </p:cNvPr>
          <p:cNvPicPr>
            <a:picLocks noChangeAspect="1"/>
          </p:cNvPicPr>
          <p:nvPr/>
        </p:nvPicPr>
        <p:blipFill>
          <a:blip r:embed="rId5"/>
          <a:stretch>
            <a:fillRect/>
          </a:stretch>
        </p:blipFill>
        <p:spPr>
          <a:xfrm>
            <a:off x="0" y="0"/>
            <a:ext cx="2747963" cy="5143500"/>
          </a:xfrm>
          <a:prstGeom prst="rect">
            <a:avLst/>
          </a:prstGeom>
        </p:spPr>
      </p:pic>
      <p:pic>
        <p:nvPicPr>
          <p:cNvPr id="1034" name="Picture 10" descr="She said 'yes'! | Stick figures">
            <a:extLst>
              <a:ext uri="{FF2B5EF4-FFF2-40B4-BE49-F238E27FC236}">
                <a16:creationId xmlns:a16="http://schemas.microsoft.com/office/drawing/2014/main" id="{9EFBCAC5-B2DD-4EAF-84BC-058D3C31386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36606" y="66675"/>
            <a:ext cx="1778603"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out | Law Offices of Kate M. Justin">
            <a:extLst>
              <a:ext uri="{FF2B5EF4-FFF2-40B4-BE49-F238E27FC236}">
                <a16:creationId xmlns:a16="http://schemas.microsoft.com/office/drawing/2014/main" id="{9129940A-EE3F-4726-8510-65774C4C81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80398" y="2895600"/>
            <a:ext cx="179832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rchid Bowl - [FULL HOUSE] Please be informed that the... | Facebook">
            <a:extLst>
              <a:ext uri="{FF2B5EF4-FFF2-40B4-BE49-F238E27FC236}">
                <a16:creationId xmlns:a16="http://schemas.microsoft.com/office/drawing/2014/main" id="{E6AE0B7E-8B4E-4BAE-83B1-73B238735C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3937" y="1809285"/>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72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028"/>
                                        </p:tgtEl>
                                        <p:attrNameLst>
                                          <p:attrName>style.visibility</p:attrName>
                                        </p:attrNameLst>
                                      </p:cBhvr>
                                      <p:to>
                                        <p:strVal val="visible"/>
                                      </p:to>
                                    </p:set>
                                  </p:childTnLst>
                                </p:cTn>
                              </p:par>
                              <p:par>
                                <p:cTn id="11" presetID="31"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wheel(1)">
                                      <p:cBhvr>
                                        <p:cTn id="20" dur="750"/>
                                        <p:tgtEl>
                                          <p:spTgt spid="1036"/>
                                        </p:tgtEl>
                                      </p:cBhvr>
                                    </p:animEffect>
                                  </p:childTnLst>
                                </p:cTn>
                              </p:par>
                            </p:childTnLst>
                          </p:cTn>
                        </p:par>
                        <p:par>
                          <p:cTn id="21" fill="hold">
                            <p:stCondLst>
                              <p:cond delay="2750"/>
                            </p:stCondLst>
                            <p:childTnLst>
                              <p:par>
                                <p:cTn id="22" presetID="26" presetClass="entr" presetSubtype="0" fill="hold" nodeType="after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wipe(down)">
                                      <p:cBhvr>
                                        <p:cTn id="24" dur="290">
                                          <p:stCondLst>
                                            <p:cond delay="0"/>
                                          </p:stCondLst>
                                        </p:cTn>
                                        <p:tgtEl>
                                          <p:spTgt spid="1038"/>
                                        </p:tgtEl>
                                      </p:cBhvr>
                                    </p:animEffect>
                                    <p:anim calcmode="lin" valueType="num">
                                      <p:cBhvr>
                                        <p:cTn id="25" dur="911" tmFilter="0,0; 0.14,0.36; 0.43,0.73; 0.71,0.91; 1.0,1.0">
                                          <p:stCondLst>
                                            <p:cond delay="0"/>
                                          </p:stCondLst>
                                        </p:cTn>
                                        <p:tgtEl>
                                          <p:spTgt spid="1038"/>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038"/>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038"/>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038"/>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038"/>
                                        </p:tgtEl>
                                        <p:attrNameLst>
                                          <p:attrName>ppt_y</p:attrName>
                                        </p:attrNameLst>
                                      </p:cBhvr>
                                      <p:tavLst>
                                        <p:tav tm="0" fmla="#ppt_y-sin(pi*$)/81">
                                          <p:val>
                                            <p:fltVal val="0"/>
                                          </p:val>
                                        </p:tav>
                                        <p:tav tm="100000">
                                          <p:val>
                                            <p:fltVal val="1"/>
                                          </p:val>
                                        </p:tav>
                                      </p:tavLst>
                                    </p:anim>
                                    <p:animScale>
                                      <p:cBhvr>
                                        <p:cTn id="30" dur="13">
                                          <p:stCondLst>
                                            <p:cond delay="325"/>
                                          </p:stCondLst>
                                        </p:cTn>
                                        <p:tgtEl>
                                          <p:spTgt spid="1038"/>
                                        </p:tgtEl>
                                      </p:cBhvr>
                                      <p:to x="100000" y="60000"/>
                                    </p:animScale>
                                    <p:animScale>
                                      <p:cBhvr>
                                        <p:cTn id="31" dur="83" decel="50000">
                                          <p:stCondLst>
                                            <p:cond delay="338"/>
                                          </p:stCondLst>
                                        </p:cTn>
                                        <p:tgtEl>
                                          <p:spTgt spid="1038"/>
                                        </p:tgtEl>
                                      </p:cBhvr>
                                      <p:to x="100000" y="100000"/>
                                    </p:animScale>
                                    <p:animScale>
                                      <p:cBhvr>
                                        <p:cTn id="32" dur="13">
                                          <p:stCondLst>
                                            <p:cond delay="656"/>
                                          </p:stCondLst>
                                        </p:cTn>
                                        <p:tgtEl>
                                          <p:spTgt spid="1038"/>
                                        </p:tgtEl>
                                      </p:cBhvr>
                                      <p:to x="100000" y="80000"/>
                                    </p:animScale>
                                    <p:animScale>
                                      <p:cBhvr>
                                        <p:cTn id="33" dur="83" decel="50000">
                                          <p:stCondLst>
                                            <p:cond delay="669"/>
                                          </p:stCondLst>
                                        </p:cTn>
                                        <p:tgtEl>
                                          <p:spTgt spid="1038"/>
                                        </p:tgtEl>
                                      </p:cBhvr>
                                      <p:to x="100000" y="100000"/>
                                    </p:animScale>
                                    <p:animScale>
                                      <p:cBhvr>
                                        <p:cTn id="34" dur="13">
                                          <p:stCondLst>
                                            <p:cond delay="821"/>
                                          </p:stCondLst>
                                        </p:cTn>
                                        <p:tgtEl>
                                          <p:spTgt spid="1038"/>
                                        </p:tgtEl>
                                      </p:cBhvr>
                                      <p:to x="100000" y="90000"/>
                                    </p:animScale>
                                    <p:animScale>
                                      <p:cBhvr>
                                        <p:cTn id="35" dur="83" decel="50000">
                                          <p:stCondLst>
                                            <p:cond delay="834"/>
                                          </p:stCondLst>
                                        </p:cTn>
                                        <p:tgtEl>
                                          <p:spTgt spid="1038"/>
                                        </p:tgtEl>
                                      </p:cBhvr>
                                      <p:to x="100000" y="100000"/>
                                    </p:animScale>
                                    <p:animScale>
                                      <p:cBhvr>
                                        <p:cTn id="36" dur="13">
                                          <p:stCondLst>
                                            <p:cond delay="904"/>
                                          </p:stCondLst>
                                        </p:cTn>
                                        <p:tgtEl>
                                          <p:spTgt spid="1038"/>
                                        </p:tgtEl>
                                      </p:cBhvr>
                                      <p:to x="100000" y="95000"/>
                                    </p:animScale>
                                    <p:animScale>
                                      <p:cBhvr>
                                        <p:cTn id="37" dur="83" decel="50000">
                                          <p:stCondLst>
                                            <p:cond delay="917"/>
                                          </p:stCondLst>
                                        </p:cTn>
                                        <p:tgtEl>
                                          <p:spTgt spid="10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70BBE-CC64-47DB-A698-E5E9E80F3F8E}"/>
              </a:ext>
            </a:extLst>
          </p:cNvPr>
          <p:cNvSpPr>
            <a:spLocks noGrp="1"/>
          </p:cNvSpPr>
          <p:nvPr>
            <p:ph type="title"/>
          </p:nvPr>
        </p:nvSpPr>
        <p:spPr/>
        <p:txBody>
          <a:bodyPr/>
          <a:lstStyle/>
          <a:p>
            <a:r>
              <a:rPr lang="en-US" dirty="0">
                <a:solidFill>
                  <a:schemeClr val="bg1"/>
                </a:solidFill>
              </a:rPr>
              <a:t>Acknowledgement</a:t>
            </a:r>
            <a:endParaRPr lang="en-MY" dirty="0">
              <a:solidFill>
                <a:schemeClr val="bg1"/>
              </a:solidFill>
            </a:endParaRPr>
          </a:p>
        </p:txBody>
      </p:sp>
      <p:pic>
        <p:nvPicPr>
          <p:cNvPr id="4" name="Picture 3">
            <a:extLst>
              <a:ext uri="{FF2B5EF4-FFF2-40B4-BE49-F238E27FC236}">
                <a16:creationId xmlns:a16="http://schemas.microsoft.com/office/drawing/2014/main" id="{6FF8507F-E132-4135-880D-B17A2E5C57E5}"/>
              </a:ext>
            </a:extLst>
          </p:cNvPr>
          <p:cNvPicPr>
            <a:picLocks noChangeAspect="1"/>
          </p:cNvPicPr>
          <p:nvPr/>
        </p:nvPicPr>
        <p:blipFill>
          <a:blip r:embed="rId3">
            <a:lum/>
            <a:alphaModFix/>
          </a:blip>
          <a:srcRect/>
          <a:stretch>
            <a:fillRect/>
          </a:stretch>
        </p:blipFill>
        <p:spPr>
          <a:xfrm>
            <a:off x="3495583" y="3884984"/>
            <a:ext cx="1631880" cy="1131840"/>
          </a:xfrm>
          <a:prstGeom prst="rect">
            <a:avLst/>
          </a:prstGeom>
          <a:noFill/>
          <a:ln>
            <a:noFill/>
          </a:ln>
        </p:spPr>
      </p:pic>
      <p:pic>
        <p:nvPicPr>
          <p:cNvPr id="5" name="Picture 4">
            <a:extLst>
              <a:ext uri="{FF2B5EF4-FFF2-40B4-BE49-F238E27FC236}">
                <a16:creationId xmlns:a16="http://schemas.microsoft.com/office/drawing/2014/main" id="{7510D0BE-CB01-40EF-A84E-1AE49E3BE306}"/>
              </a:ext>
            </a:extLst>
          </p:cNvPr>
          <p:cNvPicPr>
            <a:picLocks noChangeAspect="1"/>
          </p:cNvPicPr>
          <p:nvPr/>
        </p:nvPicPr>
        <p:blipFill>
          <a:blip r:embed="rId4">
            <a:lum/>
            <a:alphaModFix/>
          </a:blip>
          <a:srcRect/>
          <a:stretch>
            <a:fillRect/>
          </a:stretch>
        </p:blipFill>
        <p:spPr>
          <a:xfrm>
            <a:off x="5490702" y="3881024"/>
            <a:ext cx="1579680" cy="1167840"/>
          </a:xfrm>
          <a:prstGeom prst="rect">
            <a:avLst/>
          </a:prstGeom>
          <a:noFill/>
          <a:ln>
            <a:noFill/>
          </a:ln>
        </p:spPr>
      </p:pic>
      <p:pic>
        <p:nvPicPr>
          <p:cNvPr id="6" name="Picture 5">
            <a:extLst>
              <a:ext uri="{FF2B5EF4-FFF2-40B4-BE49-F238E27FC236}">
                <a16:creationId xmlns:a16="http://schemas.microsoft.com/office/drawing/2014/main" id="{EECDF9AB-731C-4BA0-896E-44A46FCD6B9B}"/>
              </a:ext>
            </a:extLst>
          </p:cNvPr>
          <p:cNvPicPr>
            <a:picLocks noChangeAspect="1"/>
          </p:cNvPicPr>
          <p:nvPr/>
        </p:nvPicPr>
        <p:blipFill>
          <a:blip r:embed="rId5">
            <a:lum/>
            <a:alphaModFix/>
          </a:blip>
          <a:srcRect/>
          <a:stretch>
            <a:fillRect/>
          </a:stretch>
        </p:blipFill>
        <p:spPr>
          <a:xfrm>
            <a:off x="7409108" y="3884984"/>
            <a:ext cx="1667880" cy="1163880"/>
          </a:xfrm>
          <a:prstGeom prst="rect">
            <a:avLst/>
          </a:prstGeom>
          <a:noFill/>
          <a:ln>
            <a:noFill/>
          </a:ln>
        </p:spPr>
      </p:pic>
      <p:pic>
        <p:nvPicPr>
          <p:cNvPr id="7" name="Picture 2" descr="Image result for thank you">
            <a:extLst>
              <a:ext uri="{FF2B5EF4-FFF2-40B4-BE49-F238E27FC236}">
                <a16:creationId xmlns:a16="http://schemas.microsoft.com/office/drawing/2014/main" id="{D77D325D-1B27-422D-A460-CD8D33A45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852310"/>
            <a:ext cx="4816929" cy="2788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hero">
            <a:extLst>
              <a:ext uri="{FF2B5EF4-FFF2-40B4-BE49-F238E27FC236}">
                <a16:creationId xmlns:a16="http://schemas.microsoft.com/office/drawing/2014/main" id="{8704A031-9F58-48BE-96C3-D9D1F226141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94938" y="205979"/>
            <a:ext cx="1349062" cy="13490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INE Creators' Stickers - Practical Hand Gesture. Example with GIF ...">
            <a:extLst>
              <a:ext uri="{FF2B5EF4-FFF2-40B4-BE49-F238E27FC236}">
                <a16:creationId xmlns:a16="http://schemas.microsoft.com/office/drawing/2014/main" id="{29F32F18-1A1A-46CC-9017-C4B83E9B232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14321" y="1643080"/>
            <a:ext cx="1923966" cy="15391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NE Creators' Stickers - Practical Hand Gesture. Example with GIF ...">
            <a:extLst>
              <a:ext uri="{FF2B5EF4-FFF2-40B4-BE49-F238E27FC236}">
                <a16:creationId xmlns:a16="http://schemas.microsoft.com/office/drawing/2014/main" id="{91FA697B-AEB7-4FF4-9DBB-E53FBBE88FD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38060" y="2288723"/>
            <a:ext cx="1667880" cy="13523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INE Creators' Stickers - Practical Hand Gesture. Example with GIF ...">
            <a:extLst>
              <a:ext uri="{FF2B5EF4-FFF2-40B4-BE49-F238E27FC236}">
                <a16:creationId xmlns:a16="http://schemas.microsoft.com/office/drawing/2014/main" id="{E04B9596-F364-45EA-BA96-75670A90D77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60205" y="3006845"/>
            <a:ext cx="448177" cy="6342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igh Five Friends Sticker by Rylsee for iOS &amp; Android | GIPHY">
            <a:extLst>
              <a:ext uri="{FF2B5EF4-FFF2-40B4-BE49-F238E27FC236}">
                <a16:creationId xmlns:a16="http://schemas.microsoft.com/office/drawing/2014/main" id="{335BA478-42DD-4CB2-AB64-76191FB277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1315" y="3720829"/>
            <a:ext cx="1064606" cy="121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5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4"/>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5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5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4C2C3-878E-4ADF-8B8E-8ED4F6B0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alloween pixels GIFs - Get the best gif on GIFER">
            <a:extLst>
              <a:ext uri="{FF2B5EF4-FFF2-40B4-BE49-F238E27FC236}">
                <a16:creationId xmlns:a16="http://schemas.microsoft.com/office/drawing/2014/main" id="{7EA17A4D-7DD2-4822-9D6E-C2E3BD23F3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3821" y="3438585"/>
            <a:ext cx="1185582" cy="11855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is is what grant applications do | Snapshot Serengeti">
            <a:extLst>
              <a:ext uri="{FF2B5EF4-FFF2-40B4-BE49-F238E27FC236}">
                <a16:creationId xmlns:a16="http://schemas.microsoft.com/office/drawing/2014/main" id="{B0AD5EF6-D806-483B-AAE4-580229ED0E8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1029" y="76575"/>
            <a:ext cx="2882177" cy="305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4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4C2C3-878E-4ADF-8B8E-8ED4F6B0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ot Gif Transparent &amp; PNG Clipart Free Download - YAWD">
            <a:extLst>
              <a:ext uri="{FF2B5EF4-FFF2-40B4-BE49-F238E27FC236}">
                <a16:creationId xmlns:a16="http://schemas.microsoft.com/office/drawing/2014/main" id="{6A278BED-1C25-487A-9799-1652B835AF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3073" y="3657475"/>
            <a:ext cx="950351" cy="12671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lk Sticker for iOS &amp; Android | GIPHY">
            <a:extLst>
              <a:ext uri="{FF2B5EF4-FFF2-40B4-BE49-F238E27FC236}">
                <a16:creationId xmlns:a16="http://schemas.microsoft.com/office/drawing/2014/main" id="{D33B207B-90F3-44E3-90E7-86D7AC8E231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8279" y="3863273"/>
            <a:ext cx="1687772" cy="1267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What's the difference between Artificial Intelligence (AI), Machine Learning, and Deep Learning? ">
            <a:extLst>
              <a:ext uri="{FF2B5EF4-FFF2-40B4-BE49-F238E27FC236}">
                <a16:creationId xmlns:a16="http://schemas.microsoft.com/office/drawing/2014/main" id="{38B6C61F-EB9B-4DBF-AEA2-C60257B803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483" y="88181"/>
            <a:ext cx="5310809" cy="33745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82D0D20F-78F8-44C1-9FA1-2DC892886235}"/>
              </a:ext>
            </a:extLst>
          </p:cNvPr>
          <p:cNvSpPr/>
          <p:nvPr/>
        </p:nvSpPr>
        <p:spPr bwMode="auto">
          <a:xfrm>
            <a:off x="5407535" y="1023409"/>
            <a:ext cx="1944757" cy="1828800"/>
          </a:xfrm>
          <a:prstGeom prst="roundRect">
            <a:avLst/>
          </a:prstGeom>
          <a:noFill/>
          <a:ln w="76200">
            <a:solidFill>
              <a:srgbClr val="C00000"/>
            </a:solidFill>
            <a:headEnd/>
            <a:tailEnd/>
          </a:ln>
        </p:spPr>
        <p:style>
          <a:lnRef idx="2">
            <a:schemeClr val="accent1"/>
          </a:lnRef>
          <a:fillRef idx="1">
            <a:schemeClr val="lt1"/>
          </a:fillRef>
          <a:effectRef idx="0">
            <a:schemeClr val="accent1"/>
          </a:effectRef>
          <a:fontRef idx="minor">
            <a:schemeClr val="dk1"/>
          </a:fontRef>
        </p:style>
        <p:txBody>
          <a:bodyPr wrap="none" rtlCol="0" anchor="ctr">
            <a:prstTxWarp prst="textNoShape">
              <a:avLst/>
            </a:prstTxWarp>
          </a:bodyPr>
          <a:lstStyle/>
          <a:p>
            <a:pPr algn="ctr"/>
            <a:endParaRPr lang="en-MY"/>
          </a:p>
        </p:txBody>
      </p:sp>
      <p:sp>
        <p:nvSpPr>
          <p:cNvPr id="2" name="Rectangle 1">
            <a:extLst>
              <a:ext uri="{FF2B5EF4-FFF2-40B4-BE49-F238E27FC236}">
                <a16:creationId xmlns:a16="http://schemas.microsoft.com/office/drawing/2014/main" id="{273F1E6F-0E5C-4209-8D84-2E553091B0B7}"/>
              </a:ext>
            </a:extLst>
          </p:cNvPr>
          <p:cNvSpPr/>
          <p:nvPr/>
        </p:nvSpPr>
        <p:spPr>
          <a:xfrm>
            <a:off x="2410887" y="784157"/>
            <a:ext cx="4572000" cy="2200602"/>
          </a:xfrm>
          <a:prstGeom prst="rect">
            <a:avLst/>
          </a:prstGeom>
        </p:spPr>
        <p:txBody>
          <a:bodyPr>
            <a:spAutoFit/>
          </a:bodyPr>
          <a:lstStyle/>
          <a:p>
            <a:pPr>
              <a:spcAft>
                <a:spcPts val="1200"/>
              </a:spcAft>
            </a:pPr>
            <a:r>
              <a:rPr lang="en-MY" dirty="0">
                <a:solidFill>
                  <a:srgbClr val="0070C0"/>
                </a:solidFill>
                <a:latin typeface="Verdana"/>
                <a:cs typeface="Verdana"/>
              </a:rPr>
              <a:t>How do robots in real worlds and virtual world deal with navigation problems?</a:t>
            </a:r>
          </a:p>
          <a:p>
            <a:pPr>
              <a:spcAft>
                <a:spcPts val="1200"/>
              </a:spcAft>
            </a:pPr>
            <a:r>
              <a:rPr lang="en-MY" dirty="0">
                <a:latin typeface="Verdana"/>
                <a:cs typeface="Verdana"/>
              </a:rPr>
              <a:t>Capability to </a:t>
            </a:r>
            <a:r>
              <a:rPr lang="en-US" dirty="0">
                <a:latin typeface="Verdana"/>
                <a:cs typeface="Verdana"/>
              </a:rPr>
              <a:t>perform </a:t>
            </a:r>
            <a:r>
              <a:rPr lang="en-US" b="1" dirty="0">
                <a:latin typeface="Verdana"/>
                <a:cs typeface="Verdana"/>
              </a:rPr>
              <a:t>real time robotic mapping and </a:t>
            </a:r>
            <a:r>
              <a:rPr lang="en-US" b="1" u="sng" dirty="0">
                <a:latin typeface="Verdana"/>
                <a:cs typeface="Verdana"/>
              </a:rPr>
              <a:t>odometry</a:t>
            </a:r>
            <a:r>
              <a:rPr lang="en-US" dirty="0">
                <a:latin typeface="Verdana"/>
                <a:cs typeface="Verdana"/>
              </a:rPr>
              <a:t> </a:t>
            </a:r>
            <a:r>
              <a:rPr lang="en-US" sz="1000" dirty="0">
                <a:latin typeface="Verdana"/>
                <a:cs typeface="Verdana"/>
              </a:rPr>
              <a:t>(estimation of position change with time based on perceived data such as motions via built-in sensors) </a:t>
            </a:r>
          </a:p>
          <a:p>
            <a:pPr algn="r">
              <a:spcAft>
                <a:spcPts val="1200"/>
              </a:spcAft>
            </a:pPr>
            <a:r>
              <a:rPr lang="en-MY" sz="700" dirty="0"/>
              <a:t>(Martin, 2019)</a:t>
            </a:r>
          </a:p>
        </p:txBody>
      </p:sp>
      <p:sp>
        <p:nvSpPr>
          <p:cNvPr id="3" name="TextBox 2">
            <a:extLst>
              <a:ext uri="{FF2B5EF4-FFF2-40B4-BE49-F238E27FC236}">
                <a16:creationId xmlns:a16="http://schemas.microsoft.com/office/drawing/2014/main" id="{FCA76E8F-7639-416B-9457-35697C7CCECE}"/>
              </a:ext>
            </a:extLst>
          </p:cNvPr>
          <p:cNvSpPr txBox="1"/>
          <p:nvPr/>
        </p:nvSpPr>
        <p:spPr>
          <a:xfrm>
            <a:off x="6482080" y="3281680"/>
            <a:ext cx="870212" cy="200055"/>
          </a:xfrm>
          <a:prstGeom prst="rect">
            <a:avLst/>
          </a:prstGeom>
          <a:noFill/>
        </p:spPr>
        <p:txBody>
          <a:bodyPr wrap="square" rtlCol="0">
            <a:spAutoFit/>
          </a:bodyPr>
          <a:lstStyle/>
          <a:p>
            <a:r>
              <a:rPr lang="en-MY" sz="700" dirty="0"/>
              <a:t>(Copeland, 2016)</a:t>
            </a:r>
          </a:p>
        </p:txBody>
      </p:sp>
    </p:spTree>
    <p:extLst>
      <p:ext uri="{BB962C8B-B14F-4D97-AF65-F5344CB8AC3E}">
        <p14:creationId xmlns:p14="http://schemas.microsoft.com/office/powerpoint/2010/main" val="10140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2E2BA5-91C3-40EB-8495-BFB5CF21DB7A}"/>
              </a:ext>
            </a:extLst>
          </p:cNvPr>
          <p:cNvSpPr/>
          <p:nvPr/>
        </p:nvSpPr>
        <p:spPr>
          <a:xfrm>
            <a:off x="2206978" y="1161744"/>
            <a:ext cx="4572000" cy="2323713"/>
          </a:xfrm>
          <a:prstGeom prst="rect">
            <a:avLst/>
          </a:prstGeom>
        </p:spPr>
        <p:txBody>
          <a:bodyPr>
            <a:spAutoFit/>
          </a:bodyPr>
          <a:lstStyle/>
          <a:p>
            <a:pPr>
              <a:spcAft>
                <a:spcPts val="1200"/>
              </a:spcAft>
            </a:pPr>
            <a:r>
              <a:rPr lang="en-MY" dirty="0">
                <a:solidFill>
                  <a:srgbClr val="0070C0"/>
                </a:solidFill>
                <a:latin typeface="Verdana"/>
                <a:cs typeface="Verdana"/>
              </a:rPr>
              <a:t>Algorithm?</a:t>
            </a:r>
          </a:p>
          <a:p>
            <a:pPr>
              <a:spcAft>
                <a:spcPts val="1200"/>
              </a:spcAft>
            </a:pPr>
            <a:r>
              <a:rPr lang="en-US" b="1" dirty="0">
                <a:latin typeface="Verdana"/>
                <a:cs typeface="Verdana"/>
              </a:rPr>
              <a:t>“Simultaneous Localization and Mapping </a:t>
            </a:r>
            <a:r>
              <a:rPr lang="en-US" dirty="0">
                <a:latin typeface="Verdana"/>
                <a:cs typeface="Verdana"/>
              </a:rPr>
              <a:t>(SLAM) is a commonly used method to help robots map areas and find their way”</a:t>
            </a:r>
            <a:endParaRPr lang="en-MY" sz="800" baseline="80000" dirty="0">
              <a:latin typeface="Verdana"/>
              <a:cs typeface="Verdana"/>
            </a:endParaRPr>
          </a:p>
          <a:p>
            <a:pPr>
              <a:spcAft>
                <a:spcPts val="1200"/>
              </a:spcAft>
            </a:pPr>
            <a:r>
              <a:rPr lang="en-US" i="1" dirty="0">
                <a:latin typeface="Verdana"/>
                <a:cs typeface="Verdana"/>
              </a:rPr>
              <a:t>Techniques</a:t>
            </a:r>
            <a:r>
              <a:rPr lang="en-US" dirty="0">
                <a:latin typeface="Verdana"/>
                <a:cs typeface="Verdana"/>
              </a:rPr>
              <a:t>: Probabilistic calculations</a:t>
            </a:r>
          </a:p>
          <a:p>
            <a:pPr algn="r">
              <a:spcAft>
                <a:spcPts val="1200"/>
              </a:spcAft>
            </a:pPr>
            <a:r>
              <a:rPr lang="en-MY" sz="700" dirty="0"/>
              <a:t>(Castellanos, </a:t>
            </a:r>
            <a:r>
              <a:rPr lang="en-MY" sz="700" dirty="0" err="1"/>
              <a:t>Neira</a:t>
            </a:r>
            <a:r>
              <a:rPr lang="en-MY" sz="700" dirty="0"/>
              <a:t>, &amp; </a:t>
            </a:r>
            <a:r>
              <a:rPr lang="en-MY" sz="700" dirty="0" err="1"/>
              <a:t>Tardós</a:t>
            </a:r>
            <a:r>
              <a:rPr lang="en-MY" sz="700" dirty="0"/>
              <a:t>, 2004)</a:t>
            </a:r>
          </a:p>
        </p:txBody>
      </p:sp>
    </p:spTree>
    <p:extLst>
      <p:ext uri="{BB962C8B-B14F-4D97-AF65-F5344CB8AC3E}">
        <p14:creationId xmlns:p14="http://schemas.microsoft.com/office/powerpoint/2010/main" val="90961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C97C3-0096-40D6-A30C-EB6EFC461949}"/>
              </a:ext>
            </a:extLst>
          </p:cNvPr>
          <p:cNvSpPr>
            <a:spLocks noGrp="1"/>
          </p:cNvSpPr>
          <p:nvPr>
            <p:ph type="title"/>
          </p:nvPr>
        </p:nvSpPr>
        <p:spPr/>
        <p:txBody>
          <a:bodyPr/>
          <a:lstStyle/>
          <a:p>
            <a:r>
              <a:rPr lang="en-MY" dirty="0"/>
              <a:t>Visual SLAM ?</a:t>
            </a:r>
          </a:p>
        </p:txBody>
      </p:sp>
      <p:graphicFrame>
        <p:nvGraphicFramePr>
          <p:cNvPr id="5" name="Table 4">
            <a:extLst>
              <a:ext uri="{FF2B5EF4-FFF2-40B4-BE49-F238E27FC236}">
                <a16:creationId xmlns:a16="http://schemas.microsoft.com/office/drawing/2014/main" id="{82FD8D23-E6A2-4D8E-B950-F7FA3F5B46E7}"/>
              </a:ext>
            </a:extLst>
          </p:cNvPr>
          <p:cNvGraphicFramePr>
            <a:graphicFrameLocks noGrp="1"/>
          </p:cNvGraphicFramePr>
          <p:nvPr>
            <p:extLst>
              <p:ext uri="{D42A27DB-BD31-4B8C-83A1-F6EECF244321}">
                <p14:modId xmlns:p14="http://schemas.microsoft.com/office/powerpoint/2010/main" val="2861345702"/>
              </p:ext>
            </p:extLst>
          </p:nvPr>
        </p:nvGraphicFramePr>
        <p:xfrm>
          <a:off x="-1769" y="764621"/>
          <a:ext cx="6820258" cy="4389120"/>
        </p:xfrm>
        <a:graphic>
          <a:graphicData uri="http://schemas.openxmlformats.org/drawingml/2006/table">
            <a:tbl>
              <a:tblPr firstRow="1" bandRow="1">
                <a:tableStyleId>{BC89EF96-8CEA-46FF-86C4-4CE0E7609802}</a:tableStyleId>
              </a:tblPr>
              <a:tblGrid>
                <a:gridCol w="4392812">
                  <a:extLst>
                    <a:ext uri="{9D8B030D-6E8A-4147-A177-3AD203B41FA5}">
                      <a16:colId xmlns:a16="http://schemas.microsoft.com/office/drawing/2014/main" val="2804268379"/>
                    </a:ext>
                  </a:extLst>
                </a:gridCol>
                <a:gridCol w="2427446">
                  <a:extLst>
                    <a:ext uri="{9D8B030D-6E8A-4147-A177-3AD203B41FA5}">
                      <a16:colId xmlns:a16="http://schemas.microsoft.com/office/drawing/2014/main" val="1477390616"/>
                    </a:ext>
                  </a:extLst>
                </a:gridCol>
              </a:tblGrid>
              <a:tr h="588375">
                <a:tc>
                  <a:txBody>
                    <a:bodyPr/>
                    <a:lstStyle/>
                    <a:p>
                      <a:r>
                        <a:rPr lang="en-US" b="1" dirty="0">
                          <a:solidFill>
                            <a:schemeClr val="accent3">
                              <a:lumMod val="50000"/>
                            </a:schemeClr>
                          </a:solidFill>
                        </a:rPr>
                        <a:t>State prediction</a:t>
                      </a:r>
                      <a:r>
                        <a:rPr lang="en-US" dirty="0">
                          <a:solidFill>
                            <a:schemeClr val="accent3">
                              <a:lumMod val="50000"/>
                            </a:schemeClr>
                          </a:solidFill>
                        </a:rPr>
                        <a:t> </a:t>
                      </a:r>
                      <a:r>
                        <a:rPr lang="en-US" b="0" dirty="0"/>
                        <a:t>(odometry): Robot-landmark cross-covariance prediction</a:t>
                      </a:r>
                      <a:endParaRPr lang="en-MY" b="0" dirty="0"/>
                    </a:p>
                  </a:txBody>
                  <a:tcPr/>
                </a:tc>
                <a:tc>
                  <a:txBody>
                    <a:bodyPr/>
                    <a:lstStyle/>
                    <a:p>
                      <a:endParaRPr lang="en-MY" dirty="0"/>
                    </a:p>
                  </a:txBody>
                  <a:tcPr/>
                </a:tc>
                <a:extLst>
                  <a:ext uri="{0D108BD9-81ED-4DB2-BD59-A6C34878D82A}">
                    <a16:rowId xmlns:a16="http://schemas.microsoft.com/office/drawing/2014/main" val="734978563"/>
                  </a:ext>
                </a:extLst>
              </a:tr>
              <a:tr h="588375">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Measurement prediction</a:t>
                      </a:r>
                      <a:r>
                        <a:rPr lang="en-US" dirty="0"/>
                        <a:t>: Global-to-local frame transform</a:t>
                      </a:r>
                    </a:p>
                  </a:txBody>
                  <a:tcPr/>
                </a:tc>
                <a:tc>
                  <a:txBody>
                    <a:bodyPr/>
                    <a:lstStyle/>
                    <a:p>
                      <a:endParaRPr lang="en-MY" dirty="0"/>
                    </a:p>
                  </a:txBody>
                  <a:tcPr/>
                </a:tc>
                <a:extLst>
                  <a:ext uri="{0D108BD9-81ED-4DB2-BD59-A6C34878D82A}">
                    <a16:rowId xmlns:a16="http://schemas.microsoft.com/office/drawing/2014/main" val="748789446"/>
                  </a:ext>
                </a:extLst>
              </a:tr>
              <a:tr h="411862">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Observation</a:t>
                      </a:r>
                      <a:r>
                        <a:rPr lang="en-US" dirty="0"/>
                        <a:t>: (</a:t>
                      </a:r>
                      <a:r>
                        <a:rPr lang="en-US" dirty="0" err="1"/>
                        <a:t>x,y</a:t>
                      </a:r>
                      <a:r>
                        <a:rPr lang="en-US" dirty="0"/>
                        <a:t>)-point landmarks </a:t>
                      </a:r>
                    </a:p>
                  </a:txBody>
                  <a:tcPr/>
                </a:tc>
                <a:tc>
                  <a:txBody>
                    <a:bodyPr/>
                    <a:lstStyle/>
                    <a:p>
                      <a:endParaRPr lang="en-MY" dirty="0"/>
                    </a:p>
                    <a:p>
                      <a:endParaRPr lang="en-MY" dirty="0"/>
                    </a:p>
                  </a:txBody>
                  <a:tcPr/>
                </a:tc>
                <a:extLst>
                  <a:ext uri="{0D108BD9-81ED-4DB2-BD59-A6C34878D82A}">
                    <a16:rowId xmlns:a16="http://schemas.microsoft.com/office/drawing/2014/main" val="1079756335"/>
                  </a:ext>
                </a:extLst>
              </a:tr>
              <a:tr h="941399">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Data Association &amp; Correlation</a:t>
                      </a:r>
                      <a:r>
                        <a:rPr lang="en-US" dirty="0"/>
                        <a:t>:  Associates predicted measurements with observation and learnt maps (loop closure: )</a:t>
                      </a:r>
                    </a:p>
                  </a:txBody>
                  <a:tcPr/>
                </a:tc>
                <a:tc>
                  <a:txBody>
                    <a:bodyPr/>
                    <a:lstStyle/>
                    <a:p>
                      <a:endParaRPr lang="en-MY" dirty="0"/>
                    </a:p>
                  </a:txBody>
                  <a:tcPr/>
                </a:tc>
                <a:extLst>
                  <a:ext uri="{0D108BD9-81ED-4DB2-BD59-A6C34878D82A}">
                    <a16:rowId xmlns:a16="http://schemas.microsoft.com/office/drawing/2014/main" val="4191266603"/>
                  </a:ext>
                </a:extLst>
              </a:tr>
              <a:tr h="588375">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Update</a:t>
                      </a:r>
                      <a:r>
                        <a:rPr lang="en-US" dirty="0"/>
                        <a:t>: Filters update based on learned weights of convolutions</a:t>
                      </a:r>
                    </a:p>
                  </a:txBody>
                  <a:tcPr/>
                </a:tc>
                <a:tc>
                  <a:txBody>
                    <a:bodyPr/>
                    <a:lstStyle/>
                    <a:p>
                      <a:endParaRPr lang="en-MY" dirty="0"/>
                    </a:p>
                  </a:txBody>
                  <a:tcPr/>
                </a:tc>
                <a:extLst>
                  <a:ext uri="{0D108BD9-81ED-4DB2-BD59-A6C34878D82A}">
                    <a16:rowId xmlns:a16="http://schemas.microsoft.com/office/drawing/2014/main" val="3522763352"/>
                  </a:ext>
                </a:extLst>
              </a:tr>
              <a:tr h="411862">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b="1" dirty="0">
                          <a:solidFill>
                            <a:schemeClr val="accent3">
                              <a:lumMod val="50000"/>
                            </a:schemeClr>
                          </a:solidFill>
                        </a:rPr>
                        <a:t>Integration</a:t>
                      </a:r>
                      <a:r>
                        <a:rPr lang="en-US" dirty="0"/>
                        <a:t> of new landmarks</a:t>
                      </a:r>
                    </a:p>
                  </a:txBody>
                  <a:tcPr/>
                </a:tc>
                <a:tc>
                  <a:txBody>
                    <a:bodyPr/>
                    <a:lstStyle/>
                    <a:p>
                      <a:endParaRPr lang="en-MY" dirty="0"/>
                    </a:p>
                    <a:p>
                      <a:endParaRPr lang="en-MY" dirty="0"/>
                    </a:p>
                  </a:txBody>
                  <a:tcPr/>
                </a:tc>
                <a:extLst>
                  <a:ext uri="{0D108BD9-81ED-4DB2-BD59-A6C34878D82A}">
                    <a16:rowId xmlns:a16="http://schemas.microsoft.com/office/drawing/2014/main" val="2496290033"/>
                  </a:ext>
                </a:extLst>
              </a:tr>
            </a:tbl>
          </a:graphicData>
        </a:graphic>
      </p:graphicFrame>
      <p:pic>
        <p:nvPicPr>
          <p:cNvPr id="6" name="Picture 5">
            <a:extLst>
              <a:ext uri="{FF2B5EF4-FFF2-40B4-BE49-F238E27FC236}">
                <a16:creationId xmlns:a16="http://schemas.microsoft.com/office/drawing/2014/main" id="{D0ED0023-D140-4F4C-B422-966B44109609}"/>
              </a:ext>
            </a:extLst>
          </p:cNvPr>
          <p:cNvPicPr>
            <a:picLocks noChangeAspect="1"/>
          </p:cNvPicPr>
          <p:nvPr/>
        </p:nvPicPr>
        <p:blipFill>
          <a:blip r:embed="rId3"/>
          <a:stretch>
            <a:fillRect/>
          </a:stretch>
        </p:blipFill>
        <p:spPr>
          <a:xfrm>
            <a:off x="4436072" y="764621"/>
            <a:ext cx="2273550" cy="618798"/>
          </a:xfrm>
          <a:prstGeom prst="rect">
            <a:avLst/>
          </a:prstGeom>
        </p:spPr>
      </p:pic>
      <p:pic>
        <p:nvPicPr>
          <p:cNvPr id="7" name="Picture 6">
            <a:extLst>
              <a:ext uri="{FF2B5EF4-FFF2-40B4-BE49-F238E27FC236}">
                <a16:creationId xmlns:a16="http://schemas.microsoft.com/office/drawing/2014/main" id="{1DFC2EA0-5745-4387-949E-8121883D01C0}"/>
              </a:ext>
            </a:extLst>
          </p:cNvPr>
          <p:cNvPicPr>
            <a:picLocks noChangeAspect="1"/>
          </p:cNvPicPr>
          <p:nvPr/>
        </p:nvPicPr>
        <p:blipFill>
          <a:blip r:embed="rId4"/>
          <a:stretch>
            <a:fillRect/>
          </a:stretch>
        </p:blipFill>
        <p:spPr>
          <a:xfrm>
            <a:off x="4436072" y="1435932"/>
            <a:ext cx="2273550" cy="577819"/>
          </a:xfrm>
          <a:prstGeom prst="rect">
            <a:avLst/>
          </a:prstGeom>
        </p:spPr>
      </p:pic>
      <p:pic>
        <p:nvPicPr>
          <p:cNvPr id="8" name="Picture 7">
            <a:extLst>
              <a:ext uri="{FF2B5EF4-FFF2-40B4-BE49-F238E27FC236}">
                <a16:creationId xmlns:a16="http://schemas.microsoft.com/office/drawing/2014/main" id="{81C82043-9780-4FA4-99E4-B479CB35B3CB}"/>
              </a:ext>
            </a:extLst>
          </p:cNvPr>
          <p:cNvPicPr>
            <a:picLocks noChangeAspect="1"/>
          </p:cNvPicPr>
          <p:nvPr/>
        </p:nvPicPr>
        <p:blipFill>
          <a:blip r:embed="rId5"/>
          <a:stretch>
            <a:fillRect/>
          </a:stretch>
        </p:blipFill>
        <p:spPr>
          <a:xfrm>
            <a:off x="4436072" y="2135896"/>
            <a:ext cx="2273550" cy="509788"/>
          </a:xfrm>
          <a:prstGeom prst="rect">
            <a:avLst/>
          </a:prstGeom>
        </p:spPr>
      </p:pic>
      <p:pic>
        <p:nvPicPr>
          <p:cNvPr id="9" name="Picture 8">
            <a:extLst>
              <a:ext uri="{FF2B5EF4-FFF2-40B4-BE49-F238E27FC236}">
                <a16:creationId xmlns:a16="http://schemas.microsoft.com/office/drawing/2014/main" id="{BB210A8A-FDB1-495B-BBBF-9C76C6E97CAB}"/>
              </a:ext>
            </a:extLst>
          </p:cNvPr>
          <p:cNvPicPr>
            <a:picLocks noChangeAspect="1"/>
          </p:cNvPicPr>
          <p:nvPr/>
        </p:nvPicPr>
        <p:blipFill>
          <a:blip r:embed="rId6"/>
          <a:stretch>
            <a:fillRect/>
          </a:stretch>
        </p:blipFill>
        <p:spPr>
          <a:xfrm>
            <a:off x="4436072" y="2856051"/>
            <a:ext cx="2273550" cy="696550"/>
          </a:xfrm>
          <a:prstGeom prst="rect">
            <a:avLst/>
          </a:prstGeom>
        </p:spPr>
      </p:pic>
      <p:pic>
        <p:nvPicPr>
          <p:cNvPr id="10" name="Picture 9">
            <a:extLst>
              <a:ext uri="{FF2B5EF4-FFF2-40B4-BE49-F238E27FC236}">
                <a16:creationId xmlns:a16="http://schemas.microsoft.com/office/drawing/2014/main" id="{4BD4B6C0-327E-4AF5-A0D8-CCA7FF8ADFEB}"/>
              </a:ext>
            </a:extLst>
          </p:cNvPr>
          <p:cNvPicPr>
            <a:picLocks noChangeAspect="1"/>
          </p:cNvPicPr>
          <p:nvPr/>
        </p:nvPicPr>
        <p:blipFill>
          <a:blip r:embed="rId7"/>
          <a:stretch>
            <a:fillRect/>
          </a:stretch>
        </p:blipFill>
        <p:spPr>
          <a:xfrm>
            <a:off x="4432211" y="3906539"/>
            <a:ext cx="2273550" cy="590030"/>
          </a:xfrm>
          <a:prstGeom prst="rect">
            <a:avLst/>
          </a:prstGeom>
        </p:spPr>
      </p:pic>
      <p:pic>
        <p:nvPicPr>
          <p:cNvPr id="11" name="Picture 10">
            <a:extLst>
              <a:ext uri="{FF2B5EF4-FFF2-40B4-BE49-F238E27FC236}">
                <a16:creationId xmlns:a16="http://schemas.microsoft.com/office/drawing/2014/main" id="{755C7EFF-99B4-43E5-B449-2ACA0DB4F9A2}"/>
              </a:ext>
            </a:extLst>
          </p:cNvPr>
          <p:cNvPicPr>
            <a:picLocks noChangeAspect="1"/>
          </p:cNvPicPr>
          <p:nvPr/>
        </p:nvPicPr>
        <p:blipFill>
          <a:blip r:embed="rId8"/>
          <a:stretch>
            <a:fillRect/>
          </a:stretch>
        </p:blipFill>
        <p:spPr>
          <a:xfrm>
            <a:off x="4432211" y="4618714"/>
            <a:ext cx="2273550" cy="429773"/>
          </a:xfrm>
          <a:prstGeom prst="rect">
            <a:avLst/>
          </a:prstGeom>
        </p:spPr>
      </p:pic>
      <p:pic>
        <p:nvPicPr>
          <p:cNvPr id="12" name="Picture 11">
            <a:extLst>
              <a:ext uri="{FF2B5EF4-FFF2-40B4-BE49-F238E27FC236}">
                <a16:creationId xmlns:a16="http://schemas.microsoft.com/office/drawing/2014/main" id="{9102C930-EFCC-45BF-880A-B746265C6744}"/>
              </a:ext>
            </a:extLst>
          </p:cNvPr>
          <p:cNvPicPr>
            <a:picLocks noChangeAspect="1"/>
          </p:cNvPicPr>
          <p:nvPr/>
        </p:nvPicPr>
        <p:blipFill>
          <a:blip r:embed="rId9"/>
          <a:stretch>
            <a:fillRect/>
          </a:stretch>
        </p:blipFill>
        <p:spPr>
          <a:xfrm>
            <a:off x="7073257" y="1771864"/>
            <a:ext cx="607947" cy="584106"/>
          </a:xfrm>
          <a:prstGeom prst="rect">
            <a:avLst/>
          </a:prstGeom>
        </p:spPr>
      </p:pic>
      <p:pic>
        <p:nvPicPr>
          <p:cNvPr id="13" name="Picture 12">
            <a:extLst>
              <a:ext uri="{FF2B5EF4-FFF2-40B4-BE49-F238E27FC236}">
                <a16:creationId xmlns:a16="http://schemas.microsoft.com/office/drawing/2014/main" id="{7037EEC9-7478-408F-9E2F-F83019E3BEFC}"/>
              </a:ext>
            </a:extLst>
          </p:cNvPr>
          <p:cNvPicPr>
            <a:picLocks noChangeAspect="1"/>
          </p:cNvPicPr>
          <p:nvPr/>
        </p:nvPicPr>
        <p:blipFill>
          <a:blip r:embed="rId10"/>
          <a:stretch>
            <a:fillRect/>
          </a:stretch>
        </p:blipFill>
        <p:spPr>
          <a:xfrm>
            <a:off x="6931815" y="2776600"/>
            <a:ext cx="890830" cy="722887"/>
          </a:xfrm>
          <a:prstGeom prst="rect">
            <a:avLst/>
          </a:prstGeom>
        </p:spPr>
      </p:pic>
      <p:pic>
        <p:nvPicPr>
          <p:cNvPr id="14" name="Picture 13">
            <a:extLst>
              <a:ext uri="{FF2B5EF4-FFF2-40B4-BE49-F238E27FC236}">
                <a16:creationId xmlns:a16="http://schemas.microsoft.com/office/drawing/2014/main" id="{1E31B7FA-2794-4C1C-9BF7-C0FB0A1A2F4A}"/>
              </a:ext>
            </a:extLst>
          </p:cNvPr>
          <p:cNvPicPr>
            <a:picLocks noChangeAspect="1"/>
          </p:cNvPicPr>
          <p:nvPr/>
        </p:nvPicPr>
        <p:blipFill>
          <a:blip r:embed="rId11"/>
          <a:stretch>
            <a:fillRect/>
          </a:stretch>
        </p:blipFill>
        <p:spPr>
          <a:xfrm>
            <a:off x="6931815" y="3893448"/>
            <a:ext cx="1299819" cy="807004"/>
          </a:xfrm>
          <a:prstGeom prst="rect">
            <a:avLst/>
          </a:prstGeom>
        </p:spPr>
      </p:pic>
      <p:sp>
        <p:nvSpPr>
          <p:cNvPr id="15" name="Rectangle 14">
            <a:extLst>
              <a:ext uri="{FF2B5EF4-FFF2-40B4-BE49-F238E27FC236}">
                <a16:creationId xmlns:a16="http://schemas.microsoft.com/office/drawing/2014/main" id="{90313C81-B37C-4094-95EE-F0B1D78B6159}"/>
              </a:ext>
            </a:extLst>
          </p:cNvPr>
          <p:cNvSpPr/>
          <p:nvPr/>
        </p:nvSpPr>
        <p:spPr>
          <a:xfrm>
            <a:off x="7808070" y="1771864"/>
            <a:ext cx="1054689" cy="338554"/>
          </a:xfrm>
          <a:prstGeom prst="rect">
            <a:avLst/>
          </a:prstGeom>
        </p:spPr>
        <p:txBody>
          <a:bodyPr wrap="square">
            <a:spAutoFit/>
          </a:bodyPr>
          <a:lstStyle/>
          <a:p>
            <a:pPr algn="ctr"/>
            <a:r>
              <a:rPr lang="en-MY" sz="800" dirty="0"/>
              <a:t>average &amp; loop closure</a:t>
            </a:r>
          </a:p>
        </p:txBody>
      </p:sp>
      <p:sp>
        <p:nvSpPr>
          <p:cNvPr id="16" name="Rectangle 15">
            <a:extLst>
              <a:ext uri="{FF2B5EF4-FFF2-40B4-BE49-F238E27FC236}">
                <a16:creationId xmlns:a16="http://schemas.microsoft.com/office/drawing/2014/main" id="{C6D6F893-4DAC-4341-9FE5-BD959670B28D}"/>
              </a:ext>
            </a:extLst>
          </p:cNvPr>
          <p:cNvSpPr/>
          <p:nvPr/>
        </p:nvSpPr>
        <p:spPr>
          <a:xfrm>
            <a:off x="7838148" y="3029972"/>
            <a:ext cx="1054689" cy="215444"/>
          </a:xfrm>
          <a:prstGeom prst="rect">
            <a:avLst/>
          </a:prstGeom>
        </p:spPr>
        <p:txBody>
          <a:bodyPr wrap="square">
            <a:spAutoFit/>
          </a:bodyPr>
          <a:lstStyle/>
          <a:p>
            <a:pPr algn="ctr"/>
            <a:r>
              <a:rPr lang="en-MY" sz="800" dirty="0"/>
              <a:t>1 location – 1 cell</a:t>
            </a:r>
          </a:p>
        </p:txBody>
      </p:sp>
      <p:sp>
        <p:nvSpPr>
          <p:cNvPr id="17" name="Rectangle 16">
            <a:extLst>
              <a:ext uri="{FF2B5EF4-FFF2-40B4-BE49-F238E27FC236}">
                <a16:creationId xmlns:a16="http://schemas.microsoft.com/office/drawing/2014/main" id="{E3B28E7D-7B52-4126-9332-286286608A2F}"/>
              </a:ext>
            </a:extLst>
          </p:cNvPr>
          <p:cNvSpPr/>
          <p:nvPr/>
        </p:nvSpPr>
        <p:spPr>
          <a:xfrm>
            <a:off x="8186310" y="4119362"/>
            <a:ext cx="822223" cy="338554"/>
          </a:xfrm>
          <a:prstGeom prst="rect">
            <a:avLst/>
          </a:prstGeom>
        </p:spPr>
        <p:txBody>
          <a:bodyPr wrap="square">
            <a:spAutoFit/>
          </a:bodyPr>
          <a:lstStyle/>
          <a:p>
            <a:pPr algn="ctr"/>
            <a:r>
              <a:rPr lang="en-MY" sz="800" dirty="0"/>
              <a:t>Temporal</a:t>
            </a:r>
          </a:p>
          <a:p>
            <a:pPr algn="ctr"/>
            <a:r>
              <a:rPr lang="en-MY" sz="800" dirty="0"/>
              <a:t>calculation</a:t>
            </a:r>
          </a:p>
        </p:txBody>
      </p:sp>
      <p:sp>
        <p:nvSpPr>
          <p:cNvPr id="18" name="Rectangle 17">
            <a:extLst>
              <a:ext uri="{FF2B5EF4-FFF2-40B4-BE49-F238E27FC236}">
                <a16:creationId xmlns:a16="http://schemas.microsoft.com/office/drawing/2014/main" id="{60F93CA3-F2E7-48DF-81DC-984CF2443935}"/>
              </a:ext>
            </a:extLst>
          </p:cNvPr>
          <p:cNvSpPr/>
          <p:nvPr/>
        </p:nvSpPr>
        <p:spPr>
          <a:xfrm>
            <a:off x="6894430" y="1483340"/>
            <a:ext cx="1436770" cy="261610"/>
          </a:xfrm>
          <a:prstGeom prst="rect">
            <a:avLst/>
          </a:prstGeom>
        </p:spPr>
        <p:txBody>
          <a:bodyPr wrap="square">
            <a:spAutoFit/>
          </a:bodyPr>
          <a:lstStyle/>
          <a:p>
            <a:pPr algn="ctr"/>
            <a:r>
              <a:rPr lang="en-MY" sz="1100" b="1" dirty="0"/>
              <a:t>Graph Relaxation</a:t>
            </a:r>
          </a:p>
        </p:txBody>
      </p:sp>
      <p:sp>
        <p:nvSpPr>
          <p:cNvPr id="19" name="Rectangle 18">
            <a:extLst>
              <a:ext uri="{FF2B5EF4-FFF2-40B4-BE49-F238E27FC236}">
                <a16:creationId xmlns:a16="http://schemas.microsoft.com/office/drawing/2014/main" id="{2E7EDF43-543C-4B5F-8656-23E31835862D}"/>
              </a:ext>
            </a:extLst>
          </p:cNvPr>
          <p:cNvSpPr/>
          <p:nvPr/>
        </p:nvSpPr>
        <p:spPr>
          <a:xfrm>
            <a:off x="6906144" y="2505312"/>
            <a:ext cx="1054689" cy="261610"/>
          </a:xfrm>
          <a:prstGeom prst="rect">
            <a:avLst/>
          </a:prstGeom>
        </p:spPr>
        <p:txBody>
          <a:bodyPr wrap="square">
            <a:spAutoFit/>
          </a:bodyPr>
          <a:lstStyle/>
          <a:p>
            <a:pPr algn="ctr"/>
            <a:r>
              <a:rPr lang="en-MY" sz="1100" b="1" dirty="0"/>
              <a:t>Map Pruning</a:t>
            </a:r>
          </a:p>
        </p:txBody>
      </p:sp>
      <p:sp>
        <p:nvSpPr>
          <p:cNvPr id="20" name="Rectangle 19">
            <a:extLst>
              <a:ext uri="{FF2B5EF4-FFF2-40B4-BE49-F238E27FC236}">
                <a16:creationId xmlns:a16="http://schemas.microsoft.com/office/drawing/2014/main" id="{F3FD9F33-61D7-4837-BA5B-29CFE732278B}"/>
              </a:ext>
            </a:extLst>
          </p:cNvPr>
          <p:cNvSpPr/>
          <p:nvPr/>
        </p:nvSpPr>
        <p:spPr>
          <a:xfrm>
            <a:off x="6919784" y="3610173"/>
            <a:ext cx="1120072" cy="261610"/>
          </a:xfrm>
          <a:prstGeom prst="rect">
            <a:avLst/>
          </a:prstGeom>
        </p:spPr>
        <p:txBody>
          <a:bodyPr wrap="square">
            <a:spAutoFit/>
          </a:bodyPr>
          <a:lstStyle/>
          <a:p>
            <a:pPr algn="ctr"/>
            <a:r>
              <a:rPr lang="en-MY" sz="1100" b="1" dirty="0"/>
              <a:t>Path Planning</a:t>
            </a:r>
          </a:p>
        </p:txBody>
      </p:sp>
      <p:sp>
        <p:nvSpPr>
          <p:cNvPr id="2" name="TextBox 1">
            <a:extLst>
              <a:ext uri="{FF2B5EF4-FFF2-40B4-BE49-F238E27FC236}">
                <a16:creationId xmlns:a16="http://schemas.microsoft.com/office/drawing/2014/main" id="{C4F11614-5B41-4F52-8364-B03DFA8465EE}"/>
              </a:ext>
            </a:extLst>
          </p:cNvPr>
          <p:cNvSpPr txBox="1"/>
          <p:nvPr/>
        </p:nvSpPr>
        <p:spPr>
          <a:xfrm>
            <a:off x="-77710" y="4933121"/>
            <a:ext cx="4433980" cy="200055"/>
          </a:xfrm>
          <a:prstGeom prst="rect">
            <a:avLst/>
          </a:prstGeom>
          <a:noFill/>
        </p:spPr>
        <p:txBody>
          <a:bodyPr wrap="square" rtlCol="0">
            <a:spAutoFit/>
          </a:bodyPr>
          <a:lstStyle/>
          <a:p>
            <a:r>
              <a:rPr lang="en-MY" sz="700" dirty="0"/>
              <a:t>(</a:t>
            </a:r>
            <a:r>
              <a:rPr lang="en-MY" sz="700" dirty="0" err="1"/>
              <a:t>Thrun</a:t>
            </a:r>
            <a:r>
              <a:rPr lang="en-MY" sz="700" dirty="0"/>
              <a:t>, </a:t>
            </a:r>
            <a:r>
              <a:rPr lang="en-MY" sz="700" dirty="0" err="1"/>
              <a:t>Burgard</a:t>
            </a:r>
            <a:r>
              <a:rPr lang="en-MY" sz="700" dirty="0"/>
              <a:t>, &amp; Fox, 1999; Siegwart &amp; </a:t>
            </a:r>
            <a:r>
              <a:rPr lang="en-MY" sz="700" dirty="0" err="1"/>
              <a:t>Nourbakhsh</a:t>
            </a:r>
            <a:r>
              <a:rPr lang="en-MY" sz="700" dirty="0"/>
              <a:t>, 2004; Milford &amp; Wyeth, 2008; </a:t>
            </a:r>
            <a:r>
              <a:rPr lang="en-MY" sz="700" dirty="0" err="1"/>
              <a:t>Luft</a:t>
            </a:r>
            <a:r>
              <a:rPr lang="en-MY" sz="700" dirty="0"/>
              <a:t> &amp; </a:t>
            </a:r>
            <a:r>
              <a:rPr lang="en-MY" sz="700" dirty="0" err="1"/>
              <a:t>Burgard</a:t>
            </a:r>
            <a:r>
              <a:rPr lang="en-MY" sz="700" dirty="0"/>
              <a:t>, 2019)</a:t>
            </a:r>
          </a:p>
        </p:txBody>
      </p:sp>
      <p:sp>
        <p:nvSpPr>
          <p:cNvPr id="21" name="TextBox 20">
            <a:extLst>
              <a:ext uri="{FF2B5EF4-FFF2-40B4-BE49-F238E27FC236}">
                <a16:creationId xmlns:a16="http://schemas.microsoft.com/office/drawing/2014/main" id="{92716F08-533B-4877-9BF4-E7FC1044B4B9}"/>
              </a:ext>
            </a:extLst>
          </p:cNvPr>
          <p:cNvSpPr txBox="1"/>
          <p:nvPr/>
        </p:nvSpPr>
        <p:spPr>
          <a:xfrm>
            <a:off x="7822645" y="4753082"/>
            <a:ext cx="786774" cy="200055"/>
          </a:xfrm>
          <a:prstGeom prst="rect">
            <a:avLst/>
          </a:prstGeom>
          <a:noFill/>
        </p:spPr>
        <p:txBody>
          <a:bodyPr wrap="square" rtlCol="0">
            <a:spAutoFit/>
          </a:bodyPr>
          <a:lstStyle/>
          <a:p>
            <a:r>
              <a:rPr lang="en-MY" sz="700" dirty="0"/>
              <a:t>(Milford, 2012)</a:t>
            </a:r>
          </a:p>
        </p:txBody>
      </p:sp>
    </p:spTree>
    <p:extLst>
      <p:ext uri="{BB962C8B-B14F-4D97-AF65-F5344CB8AC3E}">
        <p14:creationId xmlns:p14="http://schemas.microsoft.com/office/powerpoint/2010/main" val="245443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4C2C3-878E-4ADF-8B8E-8ED4F6B0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2"/>
            <a:ext cx="913606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ot Gif Transparent &amp; PNG Clipart Free Download - YAWD">
            <a:extLst>
              <a:ext uri="{FF2B5EF4-FFF2-40B4-BE49-F238E27FC236}">
                <a16:creationId xmlns:a16="http://schemas.microsoft.com/office/drawing/2014/main" id="{6A278BED-1C25-487A-9799-1652B835AF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3073" y="3657475"/>
            <a:ext cx="950351" cy="12671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lk Sticker for iOS &amp; Android | GIPHY">
            <a:extLst>
              <a:ext uri="{FF2B5EF4-FFF2-40B4-BE49-F238E27FC236}">
                <a16:creationId xmlns:a16="http://schemas.microsoft.com/office/drawing/2014/main" id="{D33B207B-90F3-44E3-90E7-86D7AC8E231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8279" y="3863273"/>
            <a:ext cx="1687772" cy="12671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w to Take HDR 360° Photos - Home">
            <a:extLst>
              <a:ext uri="{FF2B5EF4-FFF2-40B4-BE49-F238E27FC236}">
                <a16:creationId xmlns:a16="http://schemas.microsoft.com/office/drawing/2014/main" id="{846BC51A-1824-4630-B5E1-D29BBA72684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4987" y="4385591"/>
            <a:ext cx="1555189" cy="777595"/>
          </a:xfrm>
          <a:prstGeom prst="rect">
            <a:avLst/>
          </a:prstGeom>
          <a:noFill/>
          <a:effectLst>
            <a:softEdge rad="44450"/>
          </a:effectLst>
          <a:extLst>
            <a:ext uri="{909E8E84-426E-40DD-AFC4-6F175D3DCCD1}">
              <a14:hiddenFill xmlns:a14="http://schemas.microsoft.com/office/drawing/2010/main">
                <a:solidFill>
                  <a:srgbClr val="FFFFFF"/>
                </a:solidFill>
              </a14:hiddenFill>
            </a:ext>
          </a:extLst>
        </p:spPr>
      </p:pic>
      <p:pic>
        <p:nvPicPr>
          <p:cNvPr id="15" name="Picture 8" descr="Rendering services for architects and designers. Join!">
            <a:extLst>
              <a:ext uri="{FF2B5EF4-FFF2-40B4-BE49-F238E27FC236}">
                <a16:creationId xmlns:a16="http://schemas.microsoft.com/office/drawing/2014/main" id="{68F4038E-F94B-4674-A38C-D076704F2CE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43125" y="4000500"/>
            <a:ext cx="2009167" cy="1129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23A4AA-C00E-4979-8D0C-5AF5BBD4B623}"/>
              </a:ext>
            </a:extLst>
          </p:cNvPr>
          <p:cNvSpPr/>
          <p:nvPr/>
        </p:nvSpPr>
        <p:spPr>
          <a:xfrm>
            <a:off x="329652" y="443743"/>
            <a:ext cx="3125856" cy="830997"/>
          </a:xfrm>
          <a:prstGeom prst="rect">
            <a:avLst/>
          </a:prstGeom>
          <a:noFill/>
        </p:spPr>
        <p:txBody>
          <a:bodyPr wrap="none" lIns="91440" tIns="45720" rIns="91440" bIns="4572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FABMAP2</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a:extLst>
              <a:ext uri="{FF2B5EF4-FFF2-40B4-BE49-F238E27FC236}">
                <a16:creationId xmlns:a16="http://schemas.microsoft.com/office/drawing/2014/main" id="{CF22F538-F913-446A-AE6C-3D42845102FB}"/>
              </a:ext>
            </a:extLst>
          </p:cNvPr>
          <p:cNvSpPr/>
          <p:nvPr/>
        </p:nvSpPr>
        <p:spPr>
          <a:xfrm>
            <a:off x="5699554" y="443743"/>
            <a:ext cx="3058850" cy="830997"/>
          </a:xfrm>
          <a:prstGeom prst="rect">
            <a:avLst/>
          </a:prstGeom>
          <a:noFill/>
        </p:spPr>
        <p:txBody>
          <a:bodyPr wrap="none" lIns="91440" tIns="45720" rIns="91440" bIns="45720">
            <a:spAutoFit/>
          </a:bodyPr>
          <a:lstStyle/>
          <a:p>
            <a:pPr algn="ctr"/>
            <a:r>
              <a:rPr lang="en-US" sz="4800" b="1" dirty="0">
                <a:ln w="22225">
                  <a:solidFill>
                    <a:schemeClr val="accent2"/>
                  </a:solidFill>
                  <a:prstDash val="solid"/>
                </a:ln>
                <a:solidFill>
                  <a:schemeClr val="accent2">
                    <a:lumMod val="40000"/>
                    <a:lumOff val="60000"/>
                  </a:schemeClr>
                </a:solidFill>
              </a:rPr>
              <a:t>SeqSLAM</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Rectangle 11">
            <a:extLst>
              <a:ext uri="{FF2B5EF4-FFF2-40B4-BE49-F238E27FC236}">
                <a16:creationId xmlns:a16="http://schemas.microsoft.com/office/drawing/2014/main" id="{F4C68363-A953-461B-ABBE-FCCDBD4D5A9B}"/>
              </a:ext>
            </a:extLst>
          </p:cNvPr>
          <p:cNvSpPr/>
          <p:nvPr/>
        </p:nvSpPr>
        <p:spPr>
          <a:xfrm>
            <a:off x="2215646" y="2174414"/>
            <a:ext cx="4743607" cy="1323439"/>
          </a:xfrm>
          <a:prstGeom prst="rect">
            <a:avLst/>
          </a:prstGeom>
          <a:noFill/>
        </p:spPr>
        <p:txBody>
          <a:bodyPr wrap="none" lIns="91440" tIns="45720" rIns="91440" bIns="45720">
            <a:spAutoFit/>
          </a:bodyPr>
          <a:lstStyle/>
          <a:p>
            <a:pPr algn="ctr"/>
            <a:r>
              <a:rPr lang="en-US" sz="8000" b="1" dirty="0" err="1">
                <a:ln w="6600">
                  <a:solidFill>
                    <a:schemeClr val="accent2"/>
                  </a:solidFill>
                  <a:prstDash val="solid"/>
                </a:ln>
                <a:solidFill>
                  <a:srgbClr val="FFFFFF"/>
                </a:solidFill>
                <a:effectLst>
                  <a:outerShdw dist="38100" dir="2700000" algn="tl" rotWithShape="0">
                    <a:schemeClr val="accent2"/>
                  </a:outerShdw>
                </a:effectLst>
              </a:rPr>
              <a:t>RatSLAM</a:t>
            </a:r>
            <a:endParaRPr lang="en-US" sz="8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3" name="Rectangle 12">
            <a:extLst>
              <a:ext uri="{FF2B5EF4-FFF2-40B4-BE49-F238E27FC236}">
                <a16:creationId xmlns:a16="http://schemas.microsoft.com/office/drawing/2014/main" id="{956A97F6-4BFC-464B-8D7A-2F5E76FD22D2}"/>
              </a:ext>
            </a:extLst>
          </p:cNvPr>
          <p:cNvSpPr/>
          <p:nvPr/>
        </p:nvSpPr>
        <p:spPr>
          <a:xfrm>
            <a:off x="4184936" y="1593983"/>
            <a:ext cx="3318986" cy="830997"/>
          </a:xfrm>
          <a:prstGeom prst="rect">
            <a:avLst/>
          </a:prstGeom>
          <a:noFill/>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CAT-SLAM</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6" name="Rectangle 15">
            <a:extLst>
              <a:ext uri="{FF2B5EF4-FFF2-40B4-BE49-F238E27FC236}">
                <a16:creationId xmlns:a16="http://schemas.microsoft.com/office/drawing/2014/main" id="{82E8B3ED-E980-4436-AEE5-09C7569407C0}"/>
              </a:ext>
            </a:extLst>
          </p:cNvPr>
          <p:cNvSpPr/>
          <p:nvPr/>
        </p:nvSpPr>
        <p:spPr>
          <a:xfrm>
            <a:off x="2046053" y="946502"/>
            <a:ext cx="3378745" cy="830997"/>
          </a:xfrm>
          <a:prstGeom prst="rect">
            <a:avLst/>
          </a:prstGeom>
          <a:noFill/>
        </p:spPr>
        <p:txBody>
          <a:bodyPr wrap="none" lIns="91440" tIns="45720" rIns="91440" bIns="45720">
            <a:spAutoFit/>
          </a:bodyPr>
          <a:lstStyle/>
          <a:p>
            <a:pPr algn="ctr"/>
            <a:r>
              <a:rPr lang="en-US" sz="48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ViTa</a:t>
            </a: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-SLAM</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9" name="TextBox 18">
            <a:extLst>
              <a:ext uri="{FF2B5EF4-FFF2-40B4-BE49-F238E27FC236}">
                <a16:creationId xmlns:a16="http://schemas.microsoft.com/office/drawing/2014/main" id="{775858B8-D0BE-43F1-9C70-79CD0F0EEE0A}"/>
              </a:ext>
            </a:extLst>
          </p:cNvPr>
          <p:cNvSpPr txBox="1"/>
          <p:nvPr/>
        </p:nvSpPr>
        <p:spPr>
          <a:xfrm>
            <a:off x="385596" y="1085405"/>
            <a:ext cx="1419811" cy="200055"/>
          </a:xfrm>
          <a:prstGeom prst="rect">
            <a:avLst/>
          </a:prstGeom>
          <a:noFill/>
        </p:spPr>
        <p:txBody>
          <a:bodyPr wrap="square" rtlCol="0">
            <a:spAutoFit/>
          </a:bodyPr>
          <a:lstStyle/>
          <a:p>
            <a:r>
              <a:rPr lang="en-MY" sz="700" dirty="0"/>
              <a:t>(Cummins &amp; Newman, 2009)</a:t>
            </a:r>
          </a:p>
        </p:txBody>
      </p:sp>
      <p:sp>
        <p:nvSpPr>
          <p:cNvPr id="20" name="TextBox 19">
            <a:extLst>
              <a:ext uri="{FF2B5EF4-FFF2-40B4-BE49-F238E27FC236}">
                <a16:creationId xmlns:a16="http://schemas.microsoft.com/office/drawing/2014/main" id="{7AB1D01A-79F0-465F-9EAC-6226359AEF45}"/>
              </a:ext>
            </a:extLst>
          </p:cNvPr>
          <p:cNvSpPr txBox="1"/>
          <p:nvPr/>
        </p:nvSpPr>
        <p:spPr>
          <a:xfrm>
            <a:off x="2143613" y="1593984"/>
            <a:ext cx="1209187" cy="200055"/>
          </a:xfrm>
          <a:prstGeom prst="rect">
            <a:avLst/>
          </a:prstGeom>
          <a:noFill/>
        </p:spPr>
        <p:txBody>
          <a:bodyPr wrap="square" rtlCol="0">
            <a:spAutoFit/>
          </a:bodyPr>
          <a:lstStyle/>
          <a:p>
            <a:r>
              <a:rPr lang="en-MY" sz="700" dirty="0"/>
              <a:t>(</a:t>
            </a:r>
            <a:r>
              <a:rPr lang="en-MY" sz="700" dirty="0" err="1"/>
              <a:t>Struckmeier</a:t>
            </a:r>
            <a:r>
              <a:rPr lang="en-MY" sz="700" dirty="0"/>
              <a:t> at al., 2019)</a:t>
            </a:r>
          </a:p>
        </p:txBody>
      </p:sp>
      <p:sp>
        <p:nvSpPr>
          <p:cNvPr id="22" name="TextBox 21">
            <a:extLst>
              <a:ext uri="{FF2B5EF4-FFF2-40B4-BE49-F238E27FC236}">
                <a16:creationId xmlns:a16="http://schemas.microsoft.com/office/drawing/2014/main" id="{B4F66305-8132-463C-B422-13FC46CCB56D}"/>
              </a:ext>
            </a:extLst>
          </p:cNvPr>
          <p:cNvSpPr txBox="1"/>
          <p:nvPr/>
        </p:nvSpPr>
        <p:spPr>
          <a:xfrm>
            <a:off x="4267805" y="2230333"/>
            <a:ext cx="1585749" cy="200055"/>
          </a:xfrm>
          <a:prstGeom prst="rect">
            <a:avLst/>
          </a:prstGeom>
          <a:noFill/>
        </p:spPr>
        <p:txBody>
          <a:bodyPr wrap="square" rtlCol="0">
            <a:spAutoFit/>
          </a:bodyPr>
          <a:lstStyle/>
          <a:p>
            <a:r>
              <a:rPr lang="en-MY" sz="700" dirty="0"/>
              <a:t>(</a:t>
            </a:r>
            <a:r>
              <a:rPr lang="en-MY" sz="700" dirty="0" err="1"/>
              <a:t>Maddern</a:t>
            </a:r>
            <a:r>
              <a:rPr lang="en-MY" sz="700" dirty="0"/>
              <a:t>, Milford, &amp; Wyeth, 2012)</a:t>
            </a:r>
          </a:p>
        </p:txBody>
      </p:sp>
      <p:sp>
        <p:nvSpPr>
          <p:cNvPr id="23" name="TextBox 22">
            <a:extLst>
              <a:ext uri="{FF2B5EF4-FFF2-40B4-BE49-F238E27FC236}">
                <a16:creationId xmlns:a16="http://schemas.microsoft.com/office/drawing/2014/main" id="{42C11D86-17CB-44F1-BFA4-BC4A49EF8C5C}"/>
              </a:ext>
            </a:extLst>
          </p:cNvPr>
          <p:cNvSpPr txBox="1"/>
          <p:nvPr/>
        </p:nvSpPr>
        <p:spPr>
          <a:xfrm>
            <a:off x="5757778" y="1154496"/>
            <a:ext cx="1201476" cy="200055"/>
          </a:xfrm>
          <a:prstGeom prst="rect">
            <a:avLst/>
          </a:prstGeom>
          <a:noFill/>
        </p:spPr>
        <p:txBody>
          <a:bodyPr wrap="square" rtlCol="0">
            <a:spAutoFit/>
          </a:bodyPr>
          <a:lstStyle/>
          <a:p>
            <a:r>
              <a:rPr lang="en-MY" sz="700" dirty="0"/>
              <a:t>(Milford &amp; Wyeth, 2012)</a:t>
            </a:r>
          </a:p>
        </p:txBody>
      </p:sp>
      <p:sp>
        <p:nvSpPr>
          <p:cNvPr id="24" name="TextBox 23">
            <a:extLst>
              <a:ext uri="{FF2B5EF4-FFF2-40B4-BE49-F238E27FC236}">
                <a16:creationId xmlns:a16="http://schemas.microsoft.com/office/drawing/2014/main" id="{D7FB97C6-CF90-495B-A92E-4ABB77F0B78A}"/>
              </a:ext>
            </a:extLst>
          </p:cNvPr>
          <p:cNvSpPr txBox="1"/>
          <p:nvPr/>
        </p:nvSpPr>
        <p:spPr>
          <a:xfrm>
            <a:off x="2304832" y="3225438"/>
            <a:ext cx="1637248" cy="200055"/>
          </a:xfrm>
          <a:prstGeom prst="rect">
            <a:avLst/>
          </a:prstGeom>
          <a:noFill/>
        </p:spPr>
        <p:txBody>
          <a:bodyPr wrap="square" rtlCol="0">
            <a:spAutoFit/>
          </a:bodyPr>
          <a:lstStyle/>
          <a:p>
            <a:r>
              <a:rPr lang="en-MY" sz="700" dirty="0"/>
              <a:t>(Milford, Wyeth, &amp; </a:t>
            </a:r>
            <a:r>
              <a:rPr lang="en-MY" sz="700" dirty="0" err="1"/>
              <a:t>Prasser</a:t>
            </a:r>
            <a:r>
              <a:rPr lang="en-MY" sz="700" dirty="0"/>
              <a:t>, 2012)</a:t>
            </a:r>
          </a:p>
        </p:txBody>
      </p:sp>
    </p:spTree>
    <p:extLst>
      <p:ext uri="{BB962C8B-B14F-4D97-AF65-F5344CB8AC3E}">
        <p14:creationId xmlns:p14="http://schemas.microsoft.com/office/powerpoint/2010/main" val="23432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6" grpId="0"/>
      <p:bldP spid="19" grpId="0"/>
      <p:bldP spid="20"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9C8F10-06CA-46F7-B9DB-58D2A9CAE87C}"/>
              </a:ext>
            </a:extLst>
          </p:cNvPr>
          <p:cNvSpPr>
            <a:spLocks noGrp="1"/>
          </p:cNvSpPr>
          <p:nvPr>
            <p:ph type="title"/>
          </p:nvPr>
        </p:nvSpPr>
        <p:spPr/>
        <p:txBody>
          <a:bodyPr/>
          <a:lstStyle/>
          <a:p>
            <a:r>
              <a:rPr lang="en-MY" dirty="0"/>
              <a:t>Rat-SLAM</a:t>
            </a:r>
          </a:p>
        </p:txBody>
      </p:sp>
      <p:pic>
        <p:nvPicPr>
          <p:cNvPr id="5" name="Picture 4">
            <a:extLst>
              <a:ext uri="{FF2B5EF4-FFF2-40B4-BE49-F238E27FC236}">
                <a16:creationId xmlns:a16="http://schemas.microsoft.com/office/drawing/2014/main" id="{B03E7F33-6096-4DB4-B2D1-1718E6F0A338}"/>
              </a:ext>
            </a:extLst>
          </p:cNvPr>
          <p:cNvPicPr>
            <a:picLocks noChangeAspect="1"/>
          </p:cNvPicPr>
          <p:nvPr/>
        </p:nvPicPr>
        <p:blipFill>
          <a:blip r:embed="rId3"/>
          <a:stretch>
            <a:fillRect/>
          </a:stretch>
        </p:blipFill>
        <p:spPr>
          <a:xfrm>
            <a:off x="228595" y="863069"/>
            <a:ext cx="8401050" cy="2847975"/>
          </a:xfrm>
          <a:prstGeom prst="rect">
            <a:avLst/>
          </a:prstGeom>
        </p:spPr>
      </p:pic>
      <p:sp>
        <p:nvSpPr>
          <p:cNvPr id="8" name="Rectangle 7">
            <a:extLst>
              <a:ext uri="{FF2B5EF4-FFF2-40B4-BE49-F238E27FC236}">
                <a16:creationId xmlns:a16="http://schemas.microsoft.com/office/drawing/2014/main" id="{9890E294-089B-4E78-8B47-5435F1EE5E28}"/>
              </a:ext>
            </a:extLst>
          </p:cNvPr>
          <p:cNvSpPr/>
          <p:nvPr/>
        </p:nvSpPr>
        <p:spPr>
          <a:xfrm>
            <a:off x="92764" y="3789265"/>
            <a:ext cx="3087757" cy="276999"/>
          </a:xfrm>
          <a:prstGeom prst="rect">
            <a:avLst/>
          </a:prstGeom>
        </p:spPr>
        <p:txBody>
          <a:bodyPr wrap="square">
            <a:spAutoFit/>
          </a:bodyPr>
          <a:lstStyle/>
          <a:p>
            <a:r>
              <a:rPr lang="en-MY" sz="1200" dirty="0"/>
              <a:t>2D Attractor Network (Boundary Problems)</a:t>
            </a:r>
          </a:p>
        </p:txBody>
      </p:sp>
      <p:sp>
        <p:nvSpPr>
          <p:cNvPr id="9" name="Rectangle 8">
            <a:extLst>
              <a:ext uri="{FF2B5EF4-FFF2-40B4-BE49-F238E27FC236}">
                <a16:creationId xmlns:a16="http://schemas.microsoft.com/office/drawing/2014/main" id="{899F8A18-7F32-49C5-8B51-3B629742F50E}"/>
              </a:ext>
            </a:extLst>
          </p:cNvPr>
          <p:cNvSpPr/>
          <p:nvPr/>
        </p:nvSpPr>
        <p:spPr>
          <a:xfrm>
            <a:off x="3090108" y="3800826"/>
            <a:ext cx="2873373" cy="646331"/>
          </a:xfrm>
          <a:prstGeom prst="rect">
            <a:avLst/>
          </a:prstGeom>
        </p:spPr>
        <p:txBody>
          <a:bodyPr wrap="square">
            <a:spAutoFit/>
          </a:bodyPr>
          <a:lstStyle/>
          <a:p>
            <a:r>
              <a:rPr lang="en-MY" sz="1200" dirty="0"/>
              <a:t>3D Attractor Network (Grid Cells = Pose Cells, Collision &amp; Discontinuity Problems)</a:t>
            </a:r>
          </a:p>
        </p:txBody>
      </p:sp>
      <p:sp>
        <p:nvSpPr>
          <p:cNvPr id="10" name="Rectangle 9">
            <a:extLst>
              <a:ext uri="{FF2B5EF4-FFF2-40B4-BE49-F238E27FC236}">
                <a16:creationId xmlns:a16="http://schemas.microsoft.com/office/drawing/2014/main" id="{FE81E09D-9BCC-45DC-9B69-7D63A4380546}"/>
              </a:ext>
            </a:extLst>
          </p:cNvPr>
          <p:cNvSpPr/>
          <p:nvPr/>
        </p:nvSpPr>
        <p:spPr>
          <a:xfrm>
            <a:off x="5939328" y="3789264"/>
            <a:ext cx="3021497" cy="276999"/>
          </a:xfrm>
          <a:prstGeom prst="rect">
            <a:avLst/>
          </a:prstGeom>
        </p:spPr>
        <p:txBody>
          <a:bodyPr wrap="square">
            <a:spAutoFit/>
          </a:bodyPr>
          <a:lstStyle/>
          <a:p>
            <a:pPr algn="ctr"/>
            <a:r>
              <a:rPr lang="en-MY" sz="1200" dirty="0"/>
              <a:t>Continuous, Reusable Map for Navigation </a:t>
            </a:r>
          </a:p>
        </p:txBody>
      </p:sp>
      <p:sp>
        <p:nvSpPr>
          <p:cNvPr id="7" name="TextBox 6">
            <a:extLst>
              <a:ext uri="{FF2B5EF4-FFF2-40B4-BE49-F238E27FC236}">
                <a16:creationId xmlns:a16="http://schemas.microsoft.com/office/drawing/2014/main" id="{D5D9D2D1-A198-412E-AF6C-1C68B70A59C6}"/>
              </a:ext>
            </a:extLst>
          </p:cNvPr>
          <p:cNvSpPr txBox="1"/>
          <p:nvPr/>
        </p:nvSpPr>
        <p:spPr>
          <a:xfrm>
            <a:off x="7822645" y="4753082"/>
            <a:ext cx="786774" cy="200055"/>
          </a:xfrm>
          <a:prstGeom prst="rect">
            <a:avLst/>
          </a:prstGeom>
          <a:noFill/>
        </p:spPr>
        <p:txBody>
          <a:bodyPr wrap="square" rtlCol="0">
            <a:spAutoFit/>
          </a:bodyPr>
          <a:lstStyle/>
          <a:p>
            <a:r>
              <a:rPr lang="en-MY" sz="700" dirty="0"/>
              <a:t>(Milford, 2012)</a:t>
            </a:r>
          </a:p>
        </p:txBody>
      </p:sp>
    </p:spTree>
    <p:extLst>
      <p:ext uri="{BB962C8B-B14F-4D97-AF65-F5344CB8AC3E}">
        <p14:creationId xmlns:p14="http://schemas.microsoft.com/office/powerpoint/2010/main" val="40711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Lst>
  </p:timing>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E859FE4-1E42-40CB-B726-38FC2F7B9215}">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5664</Words>
  <Application>Microsoft Office PowerPoint</Application>
  <PresentationFormat>On-screen Show (16:9)</PresentationFormat>
  <Paragraphs>454</Paragraphs>
  <Slides>38</Slides>
  <Notes>37</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Verdana</vt:lpstr>
      <vt:lpstr>Office-tema</vt:lpstr>
      <vt:lpstr>PowerPoint Presentation</vt:lpstr>
      <vt:lpstr>PowerPoint Presentation</vt:lpstr>
      <vt:lpstr>Introduction</vt:lpstr>
      <vt:lpstr>PowerPoint Presentation</vt:lpstr>
      <vt:lpstr>PowerPoint Presentation</vt:lpstr>
      <vt:lpstr>PowerPoint Presentation</vt:lpstr>
      <vt:lpstr>Visual SLAM ?</vt:lpstr>
      <vt:lpstr>PowerPoint Presentation</vt:lpstr>
      <vt:lpstr>Rat-SLAM</vt:lpstr>
      <vt:lpstr>RatSLAM V1: Boundary Problem</vt:lpstr>
      <vt:lpstr>RatSLAM V2: Pose Cells, Collision &amp; Discontinuity Problems</vt:lpstr>
      <vt:lpstr>RatSLAM V3</vt:lpstr>
      <vt:lpstr>PowerPoint Presentation</vt:lpstr>
      <vt:lpstr>Research Questions</vt:lpstr>
      <vt:lpstr>Methods: DNN &amp; Raw Data</vt:lpstr>
      <vt:lpstr>Methods: Data Pre-processing</vt:lpstr>
      <vt:lpstr>Methods: Data Pre-processing</vt:lpstr>
      <vt:lpstr>Methods: Model Architecture</vt:lpstr>
      <vt:lpstr>Methods</vt:lpstr>
      <vt:lpstr>Methods</vt:lpstr>
      <vt:lpstr>Methods</vt:lpstr>
      <vt:lpstr>Methods</vt:lpstr>
      <vt:lpstr>Methods</vt:lpstr>
      <vt:lpstr>Methods: Hyperparameters</vt:lpstr>
      <vt:lpstr>Results: Our Model</vt:lpstr>
      <vt:lpstr>Results: Randomised Snapshots</vt:lpstr>
      <vt:lpstr>Results: Without Model Training</vt:lpstr>
      <vt:lpstr>Results: Percentage Splitting</vt:lpstr>
      <vt:lpstr>Results: Training &amp; Epochs</vt:lpstr>
      <vt:lpstr>Results: Learning Rate (lr)</vt:lpstr>
      <vt:lpstr>Results: Peeking Insights</vt:lpstr>
      <vt:lpstr>Discussion: Our Model &amp; Suggestions</vt:lpstr>
      <vt:lpstr>Discussion: Comparisons</vt:lpstr>
      <vt:lpstr>PowerPoint Presentation</vt:lpstr>
      <vt:lpstr>Future Directions: Basics</vt:lpstr>
      <vt:lpstr>Future Directions: Advanced</vt:lpstr>
      <vt:lpstr>PowerPoint Presentation</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Boon Linn Choo</dc:creator>
  <cp:lastModifiedBy>Boon Linn Choo</cp:lastModifiedBy>
  <cp:revision>94</cp:revision>
  <dcterms:created xsi:type="dcterms:W3CDTF">2020-07-02T12:01:22Z</dcterms:created>
  <dcterms:modified xsi:type="dcterms:W3CDTF">2020-10-27T21:22:30Z</dcterms:modified>
</cp:coreProperties>
</file>